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5" r:id="rId7"/>
    <p:sldId id="297" r:id="rId8"/>
    <p:sldId id="261" r:id="rId9"/>
    <p:sldId id="298" r:id="rId10"/>
    <p:sldId id="299" r:id="rId11"/>
    <p:sldId id="300" r:id="rId12"/>
    <p:sldId id="301" r:id="rId13"/>
    <p:sldId id="274" r:id="rId14"/>
    <p:sldId id="325" r:id="rId15"/>
    <p:sldId id="266" r:id="rId16"/>
    <p:sldId id="263" r:id="rId17"/>
    <p:sldId id="302" r:id="rId18"/>
    <p:sldId id="303" r:id="rId19"/>
    <p:sldId id="315" r:id="rId20"/>
    <p:sldId id="316" r:id="rId21"/>
    <p:sldId id="317" r:id="rId22"/>
    <p:sldId id="267" r:id="rId23"/>
    <p:sldId id="275" r:id="rId24"/>
    <p:sldId id="276" r:id="rId25"/>
    <p:sldId id="277" r:id="rId26"/>
    <p:sldId id="278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279" r:id="rId35"/>
    <p:sldId id="304" r:id="rId36"/>
    <p:sldId id="305" r:id="rId37"/>
    <p:sldId id="306" r:id="rId38"/>
    <p:sldId id="280" r:id="rId39"/>
    <p:sldId id="307" r:id="rId40"/>
    <p:sldId id="308" r:id="rId41"/>
    <p:sldId id="281" r:id="rId42"/>
    <p:sldId id="313" r:id="rId43"/>
    <p:sldId id="309" r:id="rId44"/>
    <p:sldId id="282" r:id="rId45"/>
    <p:sldId id="283" r:id="rId46"/>
    <p:sldId id="314" r:id="rId47"/>
    <p:sldId id="284" r:id="rId48"/>
    <p:sldId id="285" r:id="rId49"/>
    <p:sldId id="286" r:id="rId50"/>
    <p:sldId id="287" r:id="rId51"/>
    <p:sldId id="288" r:id="rId52"/>
    <p:sldId id="289" r:id="rId53"/>
    <p:sldId id="327" r:id="rId54"/>
    <p:sldId id="290" r:id="rId55"/>
    <p:sldId id="328" r:id="rId56"/>
    <p:sldId id="330" r:id="rId57"/>
    <p:sldId id="326" r:id="rId58"/>
    <p:sldId id="311" r:id="rId59"/>
    <p:sldId id="296" r:id="rId60"/>
    <p:sldId id="310" r:id="rId61"/>
    <p:sldId id="292" r:id="rId62"/>
    <p:sldId id="329" r:id="rId63"/>
    <p:sldId id="293" r:id="rId64"/>
    <p:sldId id="294" r:id="rId65"/>
    <p:sldId id="312" r:id="rId66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0CF80-CC8C-4F4E-AA4F-41B2E3D69891}" type="datetimeFigureOut">
              <a:rPr lang="es-HN" smtClean="0"/>
              <a:t>30/10/2012</a:t>
            </a:fld>
            <a:endParaRPr lang="es-HN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65D7E-D9A3-42A7-AD5C-815DA2272861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24557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07B-9699-42C5-A1B5-4995FD63301C}" type="datetimeFigureOut">
              <a:rPr lang="es-HN" smtClean="0"/>
              <a:t>30/10/2012</a:t>
            </a:fld>
            <a:endParaRPr lang="es-H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8B-2604-454C-88FC-589AD4ECC344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04926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07B-9699-42C5-A1B5-4995FD63301C}" type="datetimeFigureOut">
              <a:rPr lang="es-HN" smtClean="0"/>
              <a:t>30/10/2012</a:t>
            </a:fld>
            <a:endParaRPr lang="es-H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8B-2604-454C-88FC-589AD4ECC344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15980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07B-9699-42C5-A1B5-4995FD63301C}" type="datetimeFigureOut">
              <a:rPr lang="es-HN" smtClean="0"/>
              <a:t>30/10/2012</a:t>
            </a:fld>
            <a:endParaRPr lang="es-H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8B-2604-454C-88FC-589AD4ECC344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94190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07B-9699-42C5-A1B5-4995FD63301C}" type="datetimeFigureOut">
              <a:rPr lang="es-HN" smtClean="0"/>
              <a:t>30/10/2012</a:t>
            </a:fld>
            <a:endParaRPr lang="es-H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8B-2604-454C-88FC-589AD4ECC344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56381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07B-9699-42C5-A1B5-4995FD63301C}" type="datetimeFigureOut">
              <a:rPr lang="es-HN" smtClean="0"/>
              <a:t>30/10/2012</a:t>
            </a:fld>
            <a:endParaRPr lang="es-H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8B-2604-454C-88FC-589AD4ECC344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8216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07B-9699-42C5-A1B5-4995FD63301C}" type="datetimeFigureOut">
              <a:rPr lang="es-HN" smtClean="0"/>
              <a:t>30/10/2012</a:t>
            </a:fld>
            <a:endParaRPr lang="es-H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8B-2604-454C-88FC-589AD4ECC344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730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07B-9699-42C5-A1B5-4995FD63301C}" type="datetimeFigureOut">
              <a:rPr lang="es-HN" smtClean="0"/>
              <a:t>30/10/2012</a:t>
            </a:fld>
            <a:endParaRPr lang="es-HN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8B-2604-454C-88FC-589AD4ECC344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39715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07B-9699-42C5-A1B5-4995FD63301C}" type="datetimeFigureOut">
              <a:rPr lang="es-HN" smtClean="0"/>
              <a:t>30/10/2012</a:t>
            </a:fld>
            <a:endParaRPr lang="es-HN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8B-2604-454C-88FC-589AD4ECC344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23812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07B-9699-42C5-A1B5-4995FD63301C}" type="datetimeFigureOut">
              <a:rPr lang="es-HN" smtClean="0"/>
              <a:t>30/10/2012</a:t>
            </a:fld>
            <a:endParaRPr lang="es-HN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8B-2604-454C-88FC-589AD4ECC344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41475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07B-9699-42C5-A1B5-4995FD63301C}" type="datetimeFigureOut">
              <a:rPr lang="es-HN" smtClean="0"/>
              <a:t>30/10/2012</a:t>
            </a:fld>
            <a:endParaRPr lang="es-H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8B-2604-454C-88FC-589AD4ECC344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57495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07B-9699-42C5-A1B5-4995FD63301C}" type="datetimeFigureOut">
              <a:rPr lang="es-HN" smtClean="0"/>
              <a:t>30/10/2012</a:t>
            </a:fld>
            <a:endParaRPr lang="es-HN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D28B-2604-454C-88FC-589AD4ECC344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99371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507B-9699-42C5-A1B5-4995FD63301C}" type="datetimeFigureOut">
              <a:rPr lang="es-HN" smtClean="0"/>
              <a:t>30/10/2012</a:t>
            </a:fld>
            <a:endParaRPr lang="es-HN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D28B-2604-454C-88FC-589AD4ECC344}" type="slidenum">
              <a:rPr lang="es-HN" smtClean="0"/>
              <a:t>‹Nº›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41451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48680"/>
            <a:ext cx="914399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835696" y="1196752"/>
            <a:ext cx="5616624" cy="3600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7 Rectángulo"/>
          <p:cNvSpPr/>
          <p:nvPr/>
        </p:nvSpPr>
        <p:spPr>
          <a:xfrm>
            <a:off x="2267744" y="2479204"/>
            <a:ext cx="53285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u="sng" dirty="0" smtClean="0"/>
              <a:t>BARRA DE TAREAS</a:t>
            </a:r>
            <a:r>
              <a:rPr lang="es-HN" dirty="0" smtClean="0"/>
              <a:t>: nos ayuda a realizar cambios en la información ingresada </a:t>
            </a:r>
            <a:endParaRPr lang="es-HN" dirty="0"/>
          </a:p>
        </p:txBody>
      </p:sp>
      <p:sp>
        <p:nvSpPr>
          <p:cNvPr id="9" name="8 Flecha arriba"/>
          <p:cNvSpPr/>
          <p:nvPr/>
        </p:nvSpPr>
        <p:spPr>
          <a:xfrm>
            <a:off x="4139951" y="1604628"/>
            <a:ext cx="432047" cy="64807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524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48680"/>
            <a:ext cx="914399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63688" y="1628800"/>
            <a:ext cx="6840760" cy="57606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6 Rectángulo"/>
          <p:cNvSpPr/>
          <p:nvPr/>
        </p:nvSpPr>
        <p:spPr>
          <a:xfrm>
            <a:off x="3419872" y="3212976"/>
            <a:ext cx="482453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BARRA DE ESTADO: indica en que etapa se encuentra nuestro proceso:</a:t>
            </a:r>
          </a:p>
          <a:p>
            <a:pPr algn="ctr"/>
            <a:endParaRPr lang="es-HN" dirty="0"/>
          </a:p>
          <a:p>
            <a:pPr marL="342900" indent="-342900">
              <a:buAutoNum type="arabicPeriod"/>
            </a:pPr>
            <a:r>
              <a:rPr lang="es-HN" dirty="0" smtClean="0"/>
              <a:t>Elaboración </a:t>
            </a:r>
          </a:p>
          <a:p>
            <a:pPr marL="342900" indent="-342900">
              <a:buAutoNum type="arabicPeriod"/>
            </a:pPr>
            <a:r>
              <a:rPr lang="es-HN" dirty="0" smtClean="0"/>
              <a:t>Revisado </a:t>
            </a:r>
          </a:p>
          <a:p>
            <a:pPr marL="342900" indent="-342900">
              <a:buAutoNum type="arabicPeriod"/>
            </a:pPr>
            <a:r>
              <a:rPr lang="es-HN" dirty="0" smtClean="0"/>
              <a:t>Recepción de Ofertas </a:t>
            </a:r>
          </a:p>
          <a:p>
            <a:pPr marL="342900" indent="-342900">
              <a:buAutoNum type="arabicPeriod"/>
            </a:pPr>
            <a:r>
              <a:rPr lang="es-HN" dirty="0" smtClean="0"/>
              <a:t>Evaluación </a:t>
            </a:r>
          </a:p>
          <a:p>
            <a:pPr marL="342900" indent="-342900">
              <a:buAutoNum type="arabicPeriod"/>
            </a:pPr>
            <a:r>
              <a:rPr lang="es-HN" dirty="0" smtClean="0"/>
              <a:t>Adjudicado </a:t>
            </a:r>
          </a:p>
        </p:txBody>
      </p:sp>
      <p:sp>
        <p:nvSpPr>
          <p:cNvPr id="8" name="7 Flecha arriba"/>
          <p:cNvSpPr/>
          <p:nvPr/>
        </p:nvSpPr>
        <p:spPr>
          <a:xfrm>
            <a:off x="5184068" y="2204864"/>
            <a:ext cx="540060" cy="93610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245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48680"/>
            <a:ext cx="914399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1691680" y="1196752"/>
            <a:ext cx="136815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6 Rectángulo"/>
          <p:cNvSpPr/>
          <p:nvPr/>
        </p:nvSpPr>
        <p:spPr>
          <a:xfrm>
            <a:off x="2555776" y="3429000"/>
            <a:ext cx="46805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Para ingresar una precalificación nueva dar CLIC en </a:t>
            </a:r>
            <a:r>
              <a:rPr lang="es-HN" b="1" u="sng" dirty="0" smtClean="0"/>
              <a:t>NUEVO</a:t>
            </a:r>
            <a:r>
              <a:rPr lang="es-HN" dirty="0" smtClean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6521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angular"/>
          <p:cNvCxnSpPr/>
          <p:nvPr/>
        </p:nvCxnSpPr>
        <p:spPr>
          <a:xfrm flipV="1">
            <a:off x="3563888" y="1052736"/>
            <a:ext cx="1440160" cy="792088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5011283" y="692696"/>
            <a:ext cx="3384376" cy="43204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DATOS GENERALES: ingresar el numero de Precalificación. Debe incluir: </a:t>
            </a:r>
          </a:p>
          <a:p>
            <a:pPr marL="342900" indent="-342900" algn="ctr">
              <a:buAutoNum type="arabicPeriod"/>
            </a:pPr>
            <a:r>
              <a:rPr lang="es-HN" dirty="0" smtClean="0"/>
              <a:t>Descripción del procedimiento de compra </a:t>
            </a:r>
          </a:p>
          <a:p>
            <a:pPr marL="342900" indent="-342900" algn="ctr">
              <a:buAutoNum type="arabicPeriod"/>
            </a:pPr>
            <a:r>
              <a:rPr lang="es-HN" dirty="0" smtClean="0"/>
              <a:t>El código del proceso al que corresponde. (licitación, concurso) </a:t>
            </a:r>
          </a:p>
          <a:p>
            <a:pPr marL="342900" indent="-342900" algn="ctr">
              <a:buAutoNum type="arabicPeriod"/>
            </a:pPr>
            <a:r>
              <a:rPr lang="es-HN" dirty="0" smtClean="0"/>
              <a:t>Numero correlativo de la precalificación </a:t>
            </a:r>
          </a:p>
          <a:p>
            <a:pPr marL="342900" indent="-342900" algn="ctr">
              <a:buAutoNum type="arabicPeriod"/>
            </a:pPr>
            <a:r>
              <a:rPr lang="es-HN" dirty="0" smtClean="0"/>
              <a:t>Institución</a:t>
            </a:r>
          </a:p>
          <a:p>
            <a:pPr marL="342900" indent="-342900" algn="ctr">
              <a:buAutoNum type="arabicPeriod"/>
            </a:pPr>
            <a:r>
              <a:rPr lang="es-HN" dirty="0" smtClean="0"/>
              <a:t>Año. </a:t>
            </a:r>
          </a:p>
          <a:p>
            <a:pPr algn="ctr"/>
            <a:endParaRPr lang="es-HN" dirty="0"/>
          </a:p>
          <a:p>
            <a:pPr algn="ctr"/>
            <a:r>
              <a:rPr lang="es-HN" dirty="0" smtClean="0"/>
              <a:t>EJE. CPI-ONCAE-01-2012</a:t>
            </a:r>
            <a:endParaRPr lang="es-HN" dirty="0"/>
          </a:p>
        </p:txBody>
      </p:sp>
      <p:sp>
        <p:nvSpPr>
          <p:cNvPr id="6" name="5 Rectángulo"/>
          <p:cNvSpPr/>
          <p:nvPr/>
        </p:nvSpPr>
        <p:spPr>
          <a:xfrm>
            <a:off x="2195736" y="4509120"/>
            <a:ext cx="2088232" cy="7920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VER CIRCULAR 003-2005 ONCAE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7336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216"/>
            <a:ext cx="9143999" cy="609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izquierda"/>
          <p:cNvSpPr/>
          <p:nvPr/>
        </p:nvSpPr>
        <p:spPr>
          <a:xfrm>
            <a:off x="3739749" y="2564904"/>
            <a:ext cx="86409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" name="5 Rectángulo"/>
          <p:cNvSpPr/>
          <p:nvPr/>
        </p:nvSpPr>
        <p:spPr>
          <a:xfrm>
            <a:off x="4571999" y="2492896"/>
            <a:ext cx="2160241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Adquisición: se debe seleccionar el tipo de bien o servicio a adquirir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8469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914399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Señal de prohibido"/>
          <p:cNvSpPr/>
          <p:nvPr/>
        </p:nvSpPr>
        <p:spPr>
          <a:xfrm>
            <a:off x="4932040" y="1529273"/>
            <a:ext cx="648072" cy="576064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868144" y="1628800"/>
            <a:ext cx="22322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El campo marcado lo da el </a:t>
            </a:r>
            <a:r>
              <a:rPr lang="es-HN" smtClean="0"/>
              <a:t>sistema automáticamente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504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" y="0"/>
            <a:ext cx="9143999" cy="690620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476672"/>
            <a:ext cx="914399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bajo"/>
          <p:cNvSpPr/>
          <p:nvPr/>
        </p:nvSpPr>
        <p:spPr>
          <a:xfrm rot="5400000">
            <a:off x="3608310" y="2785591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9" name="8 Rectángulo"/>
          <p:cNvSpPr/>
          <p:nvPr/>
        </p:nvSpPr>
        <p:spPr>
          <a:xfrm>
            <a:off x="4253745" y="2960948"/>
            <a:ext cx="21602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Dar clic en el calendario para indicar la fecha de INICIO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8723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" y="0"/>
            <a:ext cx="9143999" cy="690620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" y="476672"/>
            <a:ext cx="914399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283968" y="3068960"/>
            <a:ext cx="18002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Dar clic en el calendario para indicar la fecha de INICIO</a:t>
            </a:r>
            <a:endParaRPr lang="es-HN" dirty="0"/>
          </a:p>
        </p:txBody>
      </p:sp>
      <p:sp>
        <p:nvSpPr>
          <p:cNvPr id="6" name="5 Flecha abajo"/>
          <p:cNvSpPr/>
          <p:nvPr/>
        </p:nvSpPr>
        <p:spPr>
          <a:xfrm rot="5400000">
            <a:off x="3635896" y="3093063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6 Rectángulo"/>
          <p:cNvSpPr/>
          <p:nvPr/>
        </p:nvSpPr>
        <p:spPr>
          <a:xfrm>
            <a:off x="6300192" y="620688"/>
            <a:ext cx="2732246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Ya que el sistema no permite la carga de procesos en destiempo, la fecha de inicio deberá corresponder a la fecha que ingresamos la precalificación al sistema. Esta deberá coincidir con el inicio de la gestión administrativa.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9238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0" y="440668"/>
            <a:ext cx="9175709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abajo"/>
          <p:cNvSpPr/>
          <p:nvPr/>
        </p:nvSpPr>
        <p:spPr>
          <a:xfrm>
            <a:off x="7524328" y="1916832"/>
            <a:ext cx="54651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" name="3 Rectángulo"/>
          <p:cNvSpPr/>
          <p:nvPr/>
        </p:nvSpPr>
        <p:spPr>
          <a:xfrm>
            <a:off x="6969495" y="363014"/>
            <a:ext cx="1656184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Dar Clic en Calendario para indicar la fecha de limite de entrega </a:t>
            </a:r>
            <a:endParaRPr lang="es-HN" dirty="0"/>
          </a:p>
        </p:txBody>
      </p:sp>
      <p:sp>
        <p:nvSpPr>
          <p:cNvPr id="5" name="4 Rectángulo"/>
          <p:cNvSpPr/>
          <p:nvPr/>
        </p:nvSpPr>
        <p:spPr>
          <a:xfrm>
            <a:off x="3347864" y="3861048"/>
            <a:ext cx="2232248" cy="17281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La Ley establece un tiempo de mínimo 15 días calendario entre la invitación y la fecha de entrega. </a:t>
            </a:r>
            <a:r>
              <a:rPr lang="es-HN" b="1" dirty="0" smtClean="0"/>
              <a:t>Art. 46 </a:t>
            </a:r>
            <a:endParaRPr lang="es-HN" b="1" dirty="0"/>
          </a:p>
        </p:txBody>
      </p:sp>
    </p:spTree>
    <p:extLst>
      <p:ext uri="{BB962C8B-B14F-4D97-AF65-F5344CB8AC3E}">
        <p14:creationId xmlns:p14="http://schemas.microsoft.com/office/powerpoint/2010/main" val="11177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399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arriba"/>
          <p:cNvSpPr/>
          <p:nvPr/>
        </p:nvSpPr>
        <p:spPr>
          <a:xfrm>
            <a:off x="3059832" y="3933056"/>
            <a:ext cx="504056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" name="3 Rectángulo"/>
          <p:cNvSpPr/>
          <p:nvPr/>
        </p:nvSpPr>
        <p:spPr>
          <a:xfrm>
            <a:off x="2051720" y="4869160"/>
            <a:ext cx="32403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Colocar el lugar específico en el que se llevará a cabo la Recepción de Ofertas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3819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252519" cy="5976664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283968" y="2392457"/>
            <a:ext cx="4536504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000" dirty="0" smtClean="0"/>
              <a:t>Ingresar a HONDUCOMPRAS </a:t>
            </a:r>
          </a:p>
          <a:p>
            <a:pPr algn="ctr"/>
            <a:r>
              <a:rPr lang="es-HN" sz="2000" dirty="0" smtClean="0"/>
              <a:t>www.honducompras.gob.hn </a:t>
            </a:r>
            <a:endParaRPr lang="es-HN" sz="2000" dirty="0"/>
          </a:p>
        </p:txBody>
      </p:sp>
    </p:spTree>
    <p:extLst>
      <p:ext uri="{BB962C8B-B14F-4D97-AF65-F5344CB8AC3E}">
        <p14:creationId xmlns:p14="http://schemas.microsoft.com/office/powerpoint/2010/main" val="22024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2267744" y="1124744"/>
            <a:ext cx="144016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" name="3 Flecha izquierda"/>
          <p:cNvSpPr/>
          <p:nvPr/>
        </p:nvSpPr>
        <p:spPr>
          <a:xfrm>
            <a:off x="4572001" y="1628800"/>
            <a:ext cx="1008111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" name="4 Rectángulo"/>
          <p:cNvSpPr/>
          <p:nvPr/>
        </p:nvSpPr>
        <p:spPr>
          <a:xfrm>
            <a:off x="5580112" y="1484784"/>
            <a:ext cx="21602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Llenar el campo de Objeto a Adquirir </a:t>
            </a:r>
            <a:endParaRPr lang="es-HN" dirty="0"/>
          </a:p>
        </p:txBody>
      </p:sp>
      <p:sp>
        <p:nvSpPr>
          <p:cNvPr id="6" name="5 Flecha izquierda"/>
          <p:cNvSpPr/>
          <p:nvPr/>
        </p:nvSpPr>
        <p:spPr>
          <a:xfrm>
            <a:off x="5868144" y="2996952"/>
            <a:ext cx="100811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6 Rectángulo"/>
          <p:cNvSpPr/>
          <p:nvPr/>
        </p:nvSpPr>
        <p:spPr>
          <a:xfrm>
            <a:off x="6876256" y="2636912"/>
            <a:ext cx="208823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Colocar el contacto que llevará a cabo la precalificación, para que así si tienen consultas sepan con quien comunicarse. 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9269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6660232" y="3501008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" name="4 Rectángulo"/>
          <p:cNvSpPr/>
          <p:nvPr/>
        </p:nvSpPr>
        <p:spPr>
          <a:xfrm>
            <a:off x="6156176" y="2420888"/>
            <a:ext cx="18002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Al finalizar dar Clic en </a:t>
            </a:r>
            <a:r>
              <a:rPr lang="es-HN" b="1" u="sng" dirty="0" smtClean="0"/>
              <a:t>ACEPTAR</a:t>
            </a:r>
            <a:r>
              <a:rPr lang="es-HN" dirty="0" smtClean="0"/>
              <a:t> </a:t>
            </a:r>
            <a:endParaRPr lang="es-HN" dirty="0"/>
          </a:p>
        </p:txBody>
      </p:sp>
      <p:sp>
        <p:nvSpPr>
          <p:cNvPr id="6" name="5 Elipse"/>
          <p:cNvSpPr/>
          <p:nvPr/>
        </p:nvSpPr>
        <p:spPr>
          <a:xfrm>
            <a:off x="6372200" y="4149080"/>
            <a:ext cx="115212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601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8" y="440668"/>
            <a:ext cx="9144000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3563888" y="974168"/>
            <a:ext cx="2232248" cy="5106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cxnSp>
        <p:nvCxnSpPr>
          <p:cNvPr id="8" name="7 Conector angular"/>
          <p:cNvCxnSpPr/>
          <p:nvPr/>
        </p:nvCxnSpPr>
        <p:spPr>
          <a:xfrm rot="16200000" flipH="1">
            <a:off x="4385218" y="1695025"/>
            <a:ext cx="1152128" cy="79208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4608004" y="2640358"/>
            <a:ext cx="2376264" cy="12961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Se le abrirán nuevas opciones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513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HN" dirty="0">
                <a:solidFill>
                  <a:schemeClr val="accent1"/>
                </a:solidFill>
              </a:rPr>
              <a:t>Carga de Documentos </a:t>
            </a:r>
          </a:p>
        </p:txBody>
      </p:sp>
      <p:sp>
        <p:nvSpPr>
          <p:cNvPr id="17" name="16 Elipse"/>
          <p:cNvSpPr/>
          <p:nvPr/>
        </p:nvSpPr>
        <p:spPr>
          <a:xfrm>
            <a:off x="1628056" y="2645296"/>
            <a:ext cx="180020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8" name="17 Elipse"/>
          <p:cNvSpPr/>
          <p:nvPr/>
        </p:nvSpPr>
        <p:spPr>
          <a:xfrm>
            <a:off x="6948264" y="2645296"/>
            <a:ext cx="118640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9" name="18 Flecha abajo"/>
          <p:cNvSpPr/>
          <p:nvPr/>
        </p:nvSpPr>
        <p:spPr>
          <a:xfrm>
            <a:off x="7437192" y="1988840"/>
            <a:ext cx="233164" cy="5040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579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6147066" y="800708"/>
            <a:ext cx="2554560" cy="7920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2. Luego de cargar el Documento (examinar) Darle Clic  en Transferir</a:t>
            </a:r>
            <a:endParaRPr lang="es-HN" dirty="0"/>
          </a:p>
        </p:txBody>
      </p:sp>
      <p:sp>
        <p:nvSpPr>
          <p:cNvPr id="21" name="20 Rectángulo"/>
          <p:cNvSpPr/>
          <p:nvPr/>
        </p:nvSpPr>
        <p:spPr>
          <a:xfrm>
            <a:off x="4283968" y="4365104"/>
            <a:ext cx="4032448" cy="93610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En esta etapa se debe cargar el </a:t>
            </a:r>
            <a:r>
              <a:rPr lang="es-HN" b="1" dirty="0" smtClean="0">
                <a:solidFill>
                  <a:schemeClr val="tx1"/>
                </a:solidFill>
              </a:rPr>
              <a:t>Aviso de Prensa, Las Bases de Precalificación,</a:t>
            </a:r>
            <a:r>
              <a:rPr lang="es-HN" dirty="0" smtClean="0"/>
              <a:t> y si existen </a:t>
            </a:r>
            <a:r>
              <a:rPr lang="es-HN" b="1" dirty="0" smtClean="0">
                <a:solidFill>
                  <a:schemeClr val="tx1"/>
                </a:solidFill>
              </a:rPr>
              <a:t>Anexos al Pliego</a:t>
            </a:r>
            <a:endParaRPr lang="es-HN" b="1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563888" y="1466782"/>
            <a:ext cx="1008113" cy="2520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7 Elipse"/>
          <p:cNvSpPr/>
          <p:nvPr/>
        </p:nvSpPr>
        <p:spPr>
          <a:xfrm>
            <a:off x="1835696" y="1844824"/>
            <a:ext cx="208823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9" name="8 Flecha abajo"/>
          <p:cNvSpPr/>
          <p:nvPr/>
        </p:nvSpPr>
        <p:spPr>
          <a:xfrm>
            <a:off x="2547138" y="1071718"/>
            <a:ext cx="459668" cy="738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" name="9 Rectángulo"/>
          <p:cNvSpPr/>
          <p:nvPr/>
        </p:nvSpPr>
        <p:spPr>
          <a:xfrm>
            <a:off x="1628056" y="476672"/>
            <a:ext cx="272792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1. Seleccionar el tipo de documento </a:t>
            </a:r>
            <a:endParaRPr lang="es-HN" dirty="0"/>
          </a:p>
        </p:txBody>
      </p:sp>
      <p:sp>
        <p:nvSpPr>
          <p:cNvPr id="11" name="10 Flecha abajo"/>
          <p:cNvSpPr/>
          <p:nvPr/>
        </p:nvSpPr>
        <p:spPr>
          <a:xfrm>
            <a:off x="7164288" y="1592796"/>
            <a:ext cx="37718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2" name="11 Elipse"/>
          <p:cNvSpPr/>
          <p:nvPr/>
        </p:nvSpPr>
        <p:spPr>
          <a:xfrm>
            <a:off x="7670356" y="2060848"/>
            <a:ext cx="103127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091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822918" y="262541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dirty="0">
                <a:solidFill>
                  <a:schemeClr val="accent1"/>
                </a:solidFill>
                <a:latin typeface="+mj-lt"/>
              </a:rPr>
              <a:t>Carga de Documentos </a:t>
            </a:r>
            <a:endParaRPr lang="es-HN" sz="4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599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300312" y="4293096"/>
            <a:ext cx="554461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HN" dirty="0" smtClean="0"/>
              <a:t>Borra el documento en caso de ser cargado incorrectamente </a:t>
            </a:r>
          </a:p>
          <a:p>
            <a:r>
              <a:rPr lang="es-HN" dirty="0" smtClean="0"/>
              <a:t>Descarga el documento para verificar que se cargo correctamente </a:t>
            </a:r>
            <a:endParaRPr lang="es-H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70" y="4702139"/>
            <a:ext cx="3619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57" y="5229200"/>
            <a:ext cx="3333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436096" y="174135"/>
            <a:ext cx="3219055" cy="7962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CARGA DE DOCUMENTOS </a:t>
            </a:r>
            <a:endParaRPr lang="es-HN" dirty="0"/>
          </a:p>
        </p:txBody>
      </p:sp>
      <p:sp>
        <p:nvSpPr>
          <p:cNvPr id="3" name="2 Elipse"/>
          <p:cNvSpPr/>
          <p:nvPr/>
        </p:nvSpPr>
        <p:spPr>
          <a:xfrm>
            <a:off x="3491880" y="1484784"/>
            <a:ext cx="115212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089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4399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Flecha arriba"/>
          <p:cNvSpPr/>
          <p:nvPr/>
        </p:nvSpPr>
        <p:spPr>
          <a:xfrm>
            <a:off x="2042659" y="2106960"/>
            <a:ext cx="288032" cy="64807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4" name="13 Rectángulo"/>
          <p:cNvSpPr/>
          <p:nvPr/>
        </p:nvSpPr>
        <p:spPr>
          <a:xfrm>
            <a:off x="1835696" y="2780928"/>
            <a:ext cx="2520280" cy="93610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Para ingresar un bien o servicio </a:t>
            </a:r>
            <a:r>
              <a:rPr lang="es-HN" dirty="0"/>
              <a:t>d</a:t>
            </a:r>
            <a:r>
              <a:rPr lang="es-HN" dirty="0" smtClean="0"/>
              <a:t>ar Clic en </a:t>
            </a:r>
            <a:r>
              <a:rPr lang="es-HN" b="1" u="sng" dirty="0" smtClean="0"/>
              <a:t>Nuevo</a:t>
            </a:r>
            <a:r>
              <a:rPr lang="es-HN" dirty="0" smtClean="0"/>
              <a:t> </a:t>
            </a:r>
            <a:endParaRPr lang="es-HN" dirty="0"/>
          </a:p>
        </p:txBody>
      </p:sp>
      <p:sp>
        <p:nvSpPr>
          <p:cNvPr id="3" name="2 Elipse"/>
          <p:cNvSpPr/>
          <p:nvPr/>
        </p:nvSpPr>
        <p:spPr>
          <a:xfrm>
            <a:off x="4355976" y="1268760"/>
            <a:ext cx="79208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199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860032" y="386475"/>
            <a:ext cx="3774952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Se deberá buscar en el Catálogo Único de Bienes y Servicios (CUBS), el ítem o ítems que vamos a adquirir.</a:t>
            </a:r>
            <a:endParaRPr lang="es-HN" dirty="0"/>
          </a:p>
        </p:txBody>
      </p:sp>
      <p:sp>
        <p:nvSpPr>
          <p:cNvPr id="11" name="10 Rectángulo"/>
          <p:cNvSpPr/>
          <p:nvPr/>
        </p:nvSpPr>
        <p:spPr>
          <a:xfrm>
            <a:off x="4139952" y="1340768"/>
            <a:ext cx="4896544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 smtClean="0"/>
          </a:p>
          <a:p>
            <a:r>
              <a:rPr lang="es-HN" sz="1600" b="1" dirty="0" smtClean="0"/>
              <a:t>El catálogo se compone de 4 niveles que va de lo mas general a lo mas especifico: </a:t>
            </a:r>
          </a:p>
          <a:p>
            <a:pPr marL="342900" indent="-342900">
              <a:buAutoNum type="arabicPeriod"/>
            </a:pPr>
            <a:r>
              <a:rPr lang="es-HN" sz="1600" b="1" u="sng" dirty="0"/>
              <a:t>S</a:t>
            </a:r>
            <a:r>
              <a:rPr lang="es-HN" sz="1600" b="1" u="sng" dirty="0" smtClean="0"/>
              <a:t>egmento</a:t>
            </a:r>
            <a:r>
              <a:rPr lang="es-HN" sz="1600" dirty="0" smtClean="0"/>
              <a:t>: Rubro</a:t>
            </a:r>
          </a:p>
          <a:p>
            <a:pPr marL="342900" indent="-342900">
              <a:buAutoNum type="arabicPeriod"/>
            </a:pPr>
            <a:r>
              <a:rPr lang="es-HN" sz="1600" b="1" u="sng" dirty="0" smtClean="0"/>
              <a:t>Familia</a:t>
            </a:r>
            <a:r>
              <a:rPr lang="es-HN" sz="1600" dirty="0" smtClean="0"/>
              <a:t>: Categoría </a:t>
            </a:r>
          </a:p>
          <a:p>
            <a:pPr marL="342900" indent="-342900">
              <a:buAutoNum type="arabicPeriod"/>
            </a:pPr>
            <a:r>
              <a:rPr lang="es-HN" sz="1600" b="1" u="sng" dirty="0" smtClean="0"/>
              <a:t>Clase</a:t>
            </a:r>
            <a:r>
              <a:rPr lang="es-HN" sz="1600" dirty="0" smtClean="0"/>
              <a:t>: Grupo </a:t>
            </a:r>
          </a:p>
          <a:p>
            <a:pPr marL="342900" indent="-342900">
              <a:buAutoNum type="arabicPeriod"/>
            </a:pPr>
            <a:r>
              <a:rPr lang="es-HN" sz="1600" b="1" u="sng" dirty="0" smtClean="0"/>
              <a:t>Material</a:t>
            </a:r>
            <a:r>
              <a:rPr lang="es-HN" sz="1600" dirty="0" smtClean="0"/>
              <a:t>: Bien o Servicio </a:t>
            </a:r>
          </a:p>
          <a:p>
            <a:pPr marL="342900" indent="-342900" algn="ctr">
              <a:buAutoNum type="arabicPeriod"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5509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399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860032" y="620688"/>
            <a:ext cx="36004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Para el ejemplo se contratarán Asesores de Inversiones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2862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743939" y="1772816"/>
            <a:ext cx="2952328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HN" dirty="0" smtClean="0"/>
              <a:t>SEGMENTO </a:t>
            </a:r>
          </a:p>
          <a:p>
            <a:pPr algn="ctr"/>
            <a:r>
              <a:rPr lang="es-HN" dirty="0" smtClean="0"/>
              <a:t>Servicios Financieros y de Seguros </a:t>
            </a:r>
            <a:endParaRPr lang="es-HN" dirty="0"/>
          </a:p>
        </p:txBody>
      </p:sp>
      <p:sp>
        <p:nvSpPr>
          <p:cNvPr id="7" name="6 Rectángulo"/>
          <p:cNvSpPr/>
          <p:nvPr/>
        </p:nvSpPr>
        <p:spPr>
          <a:xfrm>
            <a:off x="6084168" y="2996952"/>
            <a:ext cx="2304256" cy="15121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NOTA: al seleccionar este segmento nos desplegará distintas opciones en los demás niveles 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6719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508104" y="1916832"/>
            <a:ext cx="3024336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2. FAMILIA: Banca e Inversiones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536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" y="0"/>
            <a:ext cx="9143999" cy="6858000"/>
          </a:xfrm>
          <a:prstGeom prst="rect">
            <a:avLst/>
          </a:prstGeom>
        </p:spPr>
      </p:pic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" y="476672"/>
            <a:ext cx="9138658" cy="5904656"/>
          </a:xfrm>
        </p:spPr>
      </p:pic>
      <p:sp>
        <p:nvSpPr>
          <p:cNvPr id="4" name="3 Elipse"/>
          <p:cNvSpPr/>
          <p:nvPr/>
        </p:nvSpPr>
        <p:spPr>
          <a:xfrm>
            <a:off x="1013452" y="5805264"/>
            <a:ext cx="1542323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7" name="6 Rectángulo redondeado"/>
          <p:cNvSpPr/>
          <p:nvPr/>
        </p:nvSpPr>
        <p:spPr>
          <a:xfrm>
            <a:off x="3851920" y="548680"/>
            <a:ext cx="3672408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Ingresar a </a:t>
            </a:r>
            <a:r>
              <a:rPr lang="es-HN" b="1" u="sng" dirty="0" smtClean="0"/>
              <a:t>Usuarios de Sistema 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17443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3"/>
            <a:ext cx="914399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724128" y="2420888"/>
            <a:ext cx="2952328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3. CLASE: Asesoramiento de inversiones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9658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399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943535" y="2492896"/>
            <a:ext cx="3024336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4. MATERIAL: Asesores de Inversiones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4376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44008" y="2601383"/>
            <a:ext cx="2232248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Automáticamente nos indicará el código del bien o servicio</a:t>
            </a:r>
            <a:endParaRPr lang="es-HN" dirty="0"/>
          </a:p>
        </p:txBody>
      </p:sp>
      <p:sp>
        <p:nvSpPr>
          <p:cNvPr id="5" name="4 Flecha izquierda"/>
          <p:cNvSpPr/>
          <p:nvPr/>
        </p:nvSpPr>
        <p:spPr>
          <a:xfrm>
            <a:off x="3635896" y="2882315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454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izquierda"/>
          <p:cNvSpPr/>
          <p:nvPr/>
        </p:nvSpPr>
        <p:spPr>
          <a:xfrm>
            <a:off x="2843808" y="3227152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6 Rectángulo"/>
          <p:cNvSpPr/>
          <p:nvPr/>
        </p:nvSpPr>
        <p:spPr>
          <a:xfrm>
            <a:off x="3893289" y="2648837"/>
            <a:ext cx="2207907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Para agregar el Código de Unidad de Medida dar Clic en la Lupa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3149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051720" y="1052736"/>
            <a:ext cx="6552728" cy="42748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2" name="11 Rectángulo"/>
          <p:cNvSpPr/>
          <p:nvPr/>
        </p:nvSpPr>
        <p:spPr>
          <a:xfrm>
            <a:off x="4932040" y="332656"/>
            <a:ext cx="3024336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Se abrirá una ventana emergente para buscar la Unidad de Medida </a:t>
            </a:r>
            <a:endParaRPr lang="es-HN" dirty="0"/>
          </a:p>
        </p:txBody>
      </p:sp>
      <p:sp>
        <p:nvSpPr>
          <p:cNvPr id="13" name="12 Rectángulo"/>
          <p:cNvSpPr/>
          <p:nvPr/>
        </p:nvSpPr>
        <p:spPr>
          <a:xfrm>
            <a:off x="2195736" y="2780929"/>
            <a:ext cx="4104456" cy="21866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NOTA: Qué hacer si no aparece esta ventana ? Deberá deshabilitar el bloqueo de ventanas emergentes para su explorador de Internet .</a:t>
            </a:r>
          </a:p>
          <a:p>
            <a:pPr algn="ctr"/>
            <a:r>
              <a:rPr lang="es-HN" b="1" dirty="0" smtClean="0"/>
              <a:t>Herramientas &gt; Bloqueador de ventanas emergentes  &gt; Desactivar el bloqueador de elementos emergentes</a:t>
            </a:r>
            <a:r>
              <a:rPr lang="es-HN" dirty="0" smtClean="0"/>
              <a:t>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2832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55776" y="3104964"/>
            <a:ext cx="3672408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Para agregar la medida en la que se adquiere el bien o servicio, dar CLIC en la flecha. </a:t>
            </a:r>
            <a:endParaRPr lang="es-HN" dirty="0"/>
          </a:p>
        </p:txBody>
      </p:sp>
      <p:sp>
        <p:nvSpPr>
          <p:cNvPr id="7" name="6 Conector"/>
          <p:cNvSpPr/>
          <p:nvPr/>
        </p:nvSpPr>
        <p:spPr>
          <a:xfrm>
            <a:off x="7380312" y="1844824"/>
            <a:ext cx="504056" cy="3384376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7 Flecha izquierda"/>
          <p:cNvSpPr/>
          <p:nvPr/>
        </p:nvSpPr>
        <p:spPr>
          <a:xfrm rot="10800000">
            <a:off x="6300192" y="3429000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540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979712" y="4797152"/>
            <a:ext cx="532859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HN" dirty="0" smtClean="0"/>
              <a:t>Especificaciones del bien o servicio a adquirir: </a:t>
            </a:r>
          </a:p>
          <a:p>
            <a:r>
              <a:rPr lang="es-HN" dirty="0" smtClean="0"/>
              <a:t>Ejemplo: servicio de Asesoría de Inversiones para el área de Contabilidad</a:t>
            </a:r>
            <a:endParaRPr lang="es-HN" dirty="0"/>
          </a:p>
        </p:txBody>
      </p:sp>
      <p:sp>
        <p:nvSpPr>
          <p:cNvPr id="7" name="6 Flecha arriba"/>
          <p:cNvSpPr/>
          <p:nvPr/>
        </p:nvSpPr>
        <p:spPr>
          <a:xfrm>
            <a:off x="2267744" y="4133298"/>
            <a:ext cx="432048" cy="59046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" name="4 Rectángulo"/>
          <p:cNvSpPr/>
          <p:nvPr/>
        </p:nvSpPr>
        <p:spPr>
          <a:xfrm>
            <a:off x="4032007" y="3184171"/>
            <a:ext cx="1728192" cy="5616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Se agregará el código </a:t>
            </a:r>
            <a:endParaRPr lang="es-HN" dirty="0"/>
          </a:p>
        </p:txBody>
      </p:sp>
      <p:sp>
        <p:nvSpPr>
          <p:cNvPr id="8" name="7 Flecha izquierda"/>
          <p:cNvSpPr/>
          <p:nvPr/>
        </p:nvSpPr>
        <p:spPr>
          <a:xfrm>
            <a:off x="3095903" y="3292183"/>
            <a:ext cx="936104" cy="34564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329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abajo"/>
          <p:cNvSpPr/>
          <p:nvPr/>
        </p:nvSpPr>
        <p:spPr>
          <a:xfrm>
            <a:off x="5940152" y="5013176"/>
            <a:ext cx="720080" cy="9361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6 Rectángulo"/>
          <p:cNvSpPr/>
          <p:nvPr/>
        </p:nvSpPr>
        <p:spPr>
          <a:xfrm>
            <a:off x="5292080" y="4077072"/>
            <a:ext cx="201622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Al finalizar dar Clic en Aceptar </a:t>
            </a:r>
            <a:endParaRPr lang="es-HN" dirty="0"/>
          </a:p>
        </p:txBody>
      </p:sp>
      <p:sp>
        <p:nvSpPr>
          <p:cNvPr id="8" name="7 Elipse"/>
          <p:cNvSpPr/>
          <p:nvPr/>
        </p:nvSpPr>
        <p:spPr>
          <a:xfrm>
            <a:off x="5652120" y="5949280"/>
            <a:ext cx="122413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766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914399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131840" y="2888940"/>
            <a:ext cx="3960440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b="1" u="sng" dirty="0" smtClean="0"/>
              <a:t>No se pueden agregar participantes </a:t>
            </a:r>
          </a:p>
          <a:p>
            <a:pPr algn="ctr"/>
            <a:r>
              <a:rPr lang="es-HN" dirty="0" smtClean="0"/>
              <a:t>Hasta que se realice la recepción y apertura de Ofertas </a:t>
            </a:r>
            <a:endParaRPr lang="es-HN" dirty="0"/>
          </a:p>
        </p:txBody>
      </p:sp>
      <p:sp>
        <p:nvSpPr>
          <p:cNvPr id="4" name="3 Elipse"/>
          <p:cNvSpPr/>
          <p:nvPr/>
        </p:nvSpPr>
        <p:spPr>
          <a:xfrm>
            <a:off x="4932040" y="1196752"/>
            <a:ext cx="108012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490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1691680" y="1124744"/>
            <a:ext cx="86409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" name="5 Rectángulo"/>
          <p:cNvSpPr/>
          <p:nvPr/>
        </p:nvSpPr>
        <p:spPr>
          <a:xfrm>
            <a:off x="5868144" y="836712"/>
            <a:ext cx="2664296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Nos regresará al </a:t>
            </a:r>
            <a:r>
              <a:rPr lang="es-HN" dirty="0" err="1" smtClean="0"/>
              <a:t>tab</a:t>
            </a:r>
            <a:r>
              <a:rPr lang="es-HN" dirty="0" smtClean="0"/>
              <a:t> de Generales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651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9144000" cy="4176464"/>
          </a:xfrm>
        </p:spPr>
      </p:pic>
      <p:sp>
        <p:nvSpPr>
          <p:cNvPr id="4" name="3 Elipse"/>
          <p:cNvSpPr/>
          <p:nvPr/>
        </p:nvSpPr>
        <p:spPr>
          <a:xfrm>
            <a:off x="2915816" y="3717032"/>
            <a:ext cx="309634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6" name="5 Rectángulo"/>
          <p:cNvSpPr/>
          <p:nvPr/>
        </p:nvSpPr>
        <p:spPr>
          <a:xfrm>
            <a:off x="4139952" y="1700808"/>
            <a:ext cx="4392488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Ingresar al </a:t>
            </a:r>
            <a:r>
              <a:rPr lang="es-HN" b="1" u="sng" dirty="0" smtClean="0"/>
              <a:t>Módulo de Difusión de Compras y Contrataciones </a:t>
            </a:r>
            <a:endParaRPr lang="es-HN" b="1" u="sng" dirty="0"/>
          </a:p>
        </p:txBody>
      </p:sp>
    </p:spTree>
    <p:extLst>
      <p:ext uri="{BB962C8B-B14F-4D97-AF65-F5344CB8AC3E}">
        <p14:creationId xmlns:p14="http://schemas.microsoft.com/office/powerpoint/2010/main" val="39725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abajo"/>
          <p:cNvSpPr/>
          <p:nvPr/>
        </p:nvSpPr>
        <p:spPr>
          <a:xfrm>
            <a:off x="7812360" y="2708920"/>
            <a:ext cx="648072" cy="151216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6 Rectángulo"/>
          <p:cNvSpPr/>
          <p:nvPr/>
        </p:nvSpPr>
        <p:spPr>
          <a:xfrm>
            <a:off x="6804248" y="1484784"/>
            <a:ext cx="2088232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Para continuar dar CLIC en Cancelar/ Regresar </a:t>
            </a:r>
            <a:endParaRPr lang="es-HN" dirty="0"/>
          </a:p>
        </p:txBody>
      </p:sp>
      <p:sp>
        <p:nvSpPr>
          <p:cNvPr id="8" name="7 Elipse"/>
          <p:cNvSpPr/>
          <p:nvPr/>
        </p:nvSpPr>
        <p:spPr>
          <a:xfrm>
            <a:off x="7524328" y="4221088"/>
            <a:ext cx="129614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714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17 Conector angular"/>
          <p:cNvCxnSpPr/>
          <p:nvPr/>
        </p:nvCxnSpPr>
        <p:spPr>
          <a:xfrm flipV="1">
            <a:off x="2627784" y="1124744"/>
            <a:ext cx="1080120" cy="792088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3995936" y="980728"/>
            <a:ext cx="38164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En la barra de estado el proceso se encuentra en etapa de </a:t>
            </a:r>
            <a:r>
              <a:rPr lang="es-HN" b="1" u="sng" dirty="0" smtClean="0"/>
              <a:t>Elaboración</a:t>
            </a:r>
            <a:r>
              <a:rPr lang="es-HN" dirty="0" smtClean="0"/>
              <a:t> </a:t>
            </a:r>
            <a:endParaRPr lang="es-H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5"/>
            <a:ext cx="676875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5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339580" y="2344693"/>
            <a:ext cx="44294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REVISION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45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" y="476672"/>
            <a:ext cx="914399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arriba"/>
          <p:cNvSpPr/>
          <p:nvPr/>
        </p:nvSpPr>
        <p:spPr>
          <a:xfrm>
            <a:off x="2843808" y="2852936"/>
            <a:ext cx="360040" cy="93610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7 Rectángulo"/>
          <p:cNvSpPr/>
          <p:nvPr/>
        </p:nvSpPr>
        <p:spPr>
          <a:xfrm>
            <a:off x="4386553" y="3789040"/>
            <a:ext cx="2612335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1. En la barra de Tareas: </a:t>
            </a:r>
            <a:r>
              <a:rPr lang="es-HN" u="sng" dirty="0" smtClean="0"/>
              <a:t>seleccionar el proceso hasta tornarse en azul. </a:t>
            </a:r>
            <a:endParaRPr lang="es-HN" u="sng" dirty="0"/>
          </a:p>
        </p:txBody>
      </p:sp>
      <p:sp>
        <p:nvSpPr>
          <p:cNvPr id="10" name="9 Rectángulo"/>
          <p:cNvSpPr/>
          <p:nvPr/>
        </p:nvSpPr>
        <p:spPr>
          <a:xfrm>
            <a:off x="4386554" y="4869160"/>
            <a:ext cx="2612335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2. Dar Clic en Revisar </a:t>
            </a:r>
            <a:endParaRPr lang="es-H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59103"/>
            <a:ext cx="6912768" cy="69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Flecha arriba"/>
          <p:cNvSpPr/>
          <p:nvPr/>
        </p:nvSpPr>
        <p:spPr>
          <a:xfrm>
            <a:off x="5580112" y="1556792"/>
            <a:ext cx="613268" cy="93610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6 Rectángulo"/>
          <p:cNvSpPr/>
          <p:nvPr/>
        </p:nvSpPr>
        <p:spPr>
          <a:xfrm>
            <a:off x="4427984" y="2672916"/>
            <a:ext cx="3530793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Para continuar a la siguiente etapa es necesario Revisar el Proceso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8571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6276528" y="4797152"/>
            <a:ext cx="2304256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Al finalizar la revisión, dar clic en Revisado </a:t>
            </a:r>
            <a:endParaRPr lang="es-H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"/>
            <a:ext cx="9143999" cy="593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709662" y="2744924"/>
            <a:ext cx="3888432" cy="13681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Aparecerán todos los datos que ingresó el perfil de Elaboración</a:t>
            </a:r>
            <a:endParaRPr lang="es-HN" dirty="0"/>
          </a:p>
        </p:txBody>
      </p:sp>
      <p:sp>
        <p:nvSpPr>
          <p:cNvPr id="4" name="3 Flecha abajo"/>
          <p:cNvSpPr/>
          <p:nvPr/>
        </p:nvSpPr>
        <p:spPr>
          <a:xfrm>
            <a:off x="7428656" y="5517232"/>
            <a:ext cx="383704" cy="56331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93" y="6080546"/>
            <a:ext cx="19716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6804248" y="4653136"/>
            <a:ext cx="16561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Al terminar de revisar dar Clic en Revisado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142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319216" y="404664"/>
            <a:ext cx="65054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Ahora su proceso pasara </a:t>
            </a:r>
          </a:p>
          <a:p>
            <a:pPr algn="ctr"/>
            <a:r>
              <a:rPr lang="es-E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estado de revisado</a:t>
            </a:r>
            <a:endParaRPr lang="es-E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2699792" y="3149487"/>
            <a:ext cx="86409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83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504492" y="2492896"/>
            <a:ext cx="61350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APROBACION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74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" y="548680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35696" y="4365104"/>
            <a:ext cx="6624736" cy="11357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HN" dirty="0" smtClean="0"/>
              <a:t>1. Seleccione el proceso que está elaborando, una vez que lo seleccione correctamente </a:t>
            </a:r>
            <a:r>
              <a:rPr lang="es-HN" dirty="0"/>
              <a:t>se resaltará en </a:t>
            </a:r>
            <a:r>
              <a:rPr lang="es-HN" dirty="0" smtClean="0"/>
              <a:t>azul.</a:t>
            </a:r>
          </a:p>
          <a:p>
            <a:r>
              <a:rPr lang="es-HN" dirty="0" smtClean="0"/>
              <a:t>2. Dar CLIC en </a:t>
            </a:r>
            <a:r>
              <a:rPr lang="es-HN" b="1" u="sng" dirty="0" smtClean="0"/>
              <a:t>APROBAR</a:t>
            </a:r>
            <a:r>
              <a:rPr lang="es-HN" dirty="0" smtClean="0"/>
              <a:t>  </a:t>
            </a:r>
            <a:endParaRPr lang="es-HN" dirty="0"/>
          </a:p>
        </p:txBody>
      </p:sp>
      <p:sp>
        <p:nvSpPr>
          <p:cNvPr id="2" name="1 Rectángulo"/>
          <p:cNvSpPr/>
          <p:nvPr/>
        </p:nvSpPr>
        <p:spPr>
          <a:xfrm>
            <a:off x="5030755" y="2141240"/>
            <a:ext cx="3456384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Para continuar la siguiente etapa es necesario Aprobar el proceso  </a:t>
            </a:r>
            <a:endParaRPr lang="es-HN" dirty="0"/>
          </a:p>
        </p:txBody>
      </p:sp>
      <p:sp>
        <p:nvSpPr>
          <p:cNvPr id="7" name="6 Elipse"/>
          <p:cNvSpPr/>
          <p:nvPr/>
        </p:nvSpPr>
        <p:spPr>
          <a:xfrm>
            <a:off x="6300192" y="1484784"/>
            <a:ext cx="158417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505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399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688124" y="1052736"/>
            <a:ext cx="3240360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Aparecerán los datos que ingresó el perfil de Elaboración </a:t>
            </a:r>
            <a:endParaRPr lang="es-HN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28" y="4221088"/>
            <a:ext cx="731557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940152" y="4437112"/>
            <a:ext cx="2736304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Al finalizar la Revisión, dar Clic en Aprobar/ Publicar </a:t>
            </a:r>
            <a:endParaRPr lang="es-HN" dirty="0"/>
          </a:p>
        </p:txBody>
      </p:sp>
      <p:sp>
        <p:nvSpPr>
          <p:cNvPr id="4" name="3 Flecha abajo"/>
          <p:cNvSpPr/>
          <p:nvPr/>
        </p:nvSpPr>
        <p:spPr>
          <a:xfrm>
            <a:off x="7140350" y="5348875"/>
            <a:ext cx="504056" cy="9361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986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" y="0"/>
            <a:ext cx="9176657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63184" y="404664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Ahora su proceso pasara </a:t>
            </a:r>
          </a:p>
          <a:p>
            <a:pPr algn="ctr"/>
            <a:r>
              <a:rPr lang="es-E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estado de recepción de ofertas</a:t>
            </a:r>
            <a:endParaRPr lang="es-E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3275856" y="3158480"/>
            <a:ext cx="1656184" cy="3425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8" y="1556792"/>
            <a:ext cx="9144000" cy="494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3299318" y="3214362"/>
            <a:ext cx="1584176" cy="3152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652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2" y="620688"/>
            <a:ext cx="856895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627784" y="4221088"/>
            <a:ext cx="417646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Ingresar con usuario y clave personal que otorga la Mesa de Ayuda de ONCAE </a:t>
            </a:r>
            <a:endParaRPr lang="es-HN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419872" y="5229200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Al finalizar dar CLIC en </a:t>
            </a:r>
            <a:r>
              <a:rPr lang="es-HN" u="sng" dirty="0" smtClean="0"/>
              <a:t>ENTRAR</a:t>
            </a:r>
            <a:endParaRPr lang="es-HN" u="sng" dirty="0"/>
          </a:p>
        </p:txBody>
      </p:sp>
      <p:sp>
        <p:nvSpPr>
          <p:cNvPr id="3" name="2 Flecha izquierda"/>
          <p:cNvSpPr/>
          <p:nvPr/>
        </p:nvSpPr>
        <p:spPr>
          <a:xfrm>
            <a:off x="6012160" y="2492896"/>
            <a:ext cx="1080120" cy="50405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856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6" y="476672"/>
            <a:ext cx="91440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292080" y="1124744"/>
            <a:ext cx="360040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Para continuar se deben de Cargar los Participantes y el Listado de Participantes </a:t>
            </a:r>
            <a:endParaRPr lang="es-HN" dirty="0"/>
          </a:p>
        </p:txBody>
      </p:sp>
      <p:sp>
        <p:nvSpPr>
          <p:cNvPr id="9" name="8 Rectángulo"/>
          <p:cNvSpPr/>
          <p:nvPr/>
        </p:nvSpPr>
        <p:spPr>
          <a:xfrm>
            <a:off x="1979712" y="4113076"/>
            <a:ext cx="6624736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HN" dirty="0" smtClean="0"/>
              <a:t>1. Seleccione el proceso que está elaborando, una vez que lo seleccione correctamente </a:t>
            </a:r>
            <a:r>
              <a:rPr lang="es-HN" dirty="0"/>
              <a:t>se resaltará en </a:t>
            </a:r>
            <a:r>
              <a:rPr lang="es-HN" dirty="0" smtClean="0"/>
              <a:t>azul.</a:t>
            </a:r>
          </a:p>
          <a:p>
            <a:r>
              <a:rPr lang="es-HN" dirty="0" smtClean="0"/>
              <a:t>2. Dar CLIC en </a:t>
            </a:r>
            <a:r>
              <a:rPr lang="es-HN" b="1" u="sng" dirty="0" smtClean="0"/>
              <a:t>MODIFICA</a:t>
            </a:r>
            <a:r>
              <a:rPr lang="es-HN" dirty="0" smtClean="0"/>
              <a:t>.  </a:t>
            </a:r>
            <a:endParaRPr lang="es-HN" dirty="0"/>
          </a:p>
        </p:txBody>
      </p:sp>
      <p:sp>
        <p:nvSpPr>
          <p:cNvPr id="4" name="3 Elipse"/>
          <p:cNvSpPr/>
          <p:nvPr/>
        </p:nvSpPr>
        <p:spPr>
          <a:xfrm>
            <a:off x="2843808" y="1340768"/>
            <a:ext cx="144016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" name="7 Rectángulo"/>
          <p:cNvSpPr/>
          <p:nvPr/>
        </p:nvSpPr>
        <p:spPr>
          <a:xfrm>
            <a:off x="2699792" y="5049180"/>
            <a:ext cx="4968552" cy="14041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IMPORTANTE: El sistema no permitirá cargar los Participantes y el Listado de Participantes hasta la fecha que indicamos en la Fecha de Apertura. Por lo tanto debe llegar la fecha para realizar este paso.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0231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46805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3491880" y="951552"/>
            <a:ext cx="936104" cy="461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45587"/>
            <a:ext cx="4536504" cy="254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051720" y="3933056"/>
            <a:ext cx="3816424" cy="2160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9" name="8 Rectángulo"/>
          <p:cNvSpPr/>
          <p:nvPr/>
        </p:nvSpPr>
        <p:spPr>
          <a:xfrm>
            <a:off x="6048164" y="1789111"/>
            <a:ext cx="2736304" cy="20162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2. Aparecerá una ventana emergente, donde se hará la búsqueda del participante.</a:t>
            </a:r>
          </a:p>
          <a:p>
            <a:pPr algn="ctr"/>
            <a:r>
              <a:rPr lang="es-HN" dirty="0" smtClean="0"/>
              <a:t>NOTA: permitir ventanas emergentes en su explorador de Internet </a:t>
            </a:r>
            <a:endParaRPr lang="es-HN" dirty="0"/>
          </a:p>
        </p:txBody>
      </p:sp>
      <p:sp>
        <p:nvSpPr>
          <p:cNvPr id="10" name="9 Rectángulo"/>
          <p:cNvSpPr/>
          <p:nvPr/>
        </p:nvSpPr>
        <p:spPr>
          <a:xfrm>
            <a:off x="6068787" y="4221088"/>
            <a:ext cx="2736304" cy="13681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En caso de que el participante no apareciera en el buscador, contactar a su Oficial de Mesa de Ayuda</a:t>
            </a:r>
            <a:endParaRPr lang="es-H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1"/>
            <a:ext cx="159783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9852" y="1471698"/>
            <a:ext cx="2628292" cy="8368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Para cargar los participantes:</a:t>
            </a:r>
          </a:p>
          <a:p>
            <a:pPr algn="ctr"/>
            <a:r>
              <a:rPr lang="es-HN" dirty="0" smtClean="0"/>
              <a:t> 1. Darle clic en La Lupa </a:t>
            </a:r>
            <a:endParaRPr lang="es-HN" dirty="0"/>
          </a:p>
        </p:txBody>
      </p:sp>
      <p:sp>
        <p:nvSpPr>
          <p:cNvPr id="3" name="2 Flecha izquierda"/>
          <p:cNvSpPr/>
          <p:nvPr/>
        </p:nvSpPr>
        <p:spPr>
          <a:xfrm>
            <a:off x="2411760" y="1511273"/>
            <a:ext cx="720080" cy="25256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069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539552" y="372639"/>
            <a:ext cx="4749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dirty="0" smtClean="0">
                <a:solidFill>
                  <a:schemeClr val="accent1"/>
                </a:solidFill>
                <a:latin typeface="+mj-lt"/>
              </a:rPr>
              <a:t>Carga de Documentos</a:t>
            </a:r>
            <a:endParaRPr lang="es-HN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886414" y="4144865"/>
            <a:ext cx="4104456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En esta etapa se debe cargar el </a:t>
            </a:r>
            <a:r>
              <a:rPr lang="es-HN" b="1" dirty="0" smtClean="0">
                <a:solidFill>
                  <a:schemeClr val="tx1"/>
                </a:solidFill>
              </a:rPr>
              <a:t>Listado de Participantes </a:t>
            </a:r>
            <a:endParaRPr lang="es-HN" b="1" dirty="0">
              <a:solidFill>
                <a:schemeClr val="tx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1907704" y="2996952"/>
            <a:ext cx="21602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3" name="2 Rectángulo"/>
          <p:cNvSpPr/>
          <p:nvPr/>
        </p:nvSpPr>
        <p:spPr>
          <a:xfrm>
            <a:off x="5940152" y="545919"/>
            <a:ext cx="2706902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CARGA DE DOCUMENTOS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6062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599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3943244"/>
            <a:ext cx="6696744" cy="27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1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203848" y="4149080"/>
            <a:ext cx="4248472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En esta etapa se deberá cargar la </a:t>
            </a:r>
            <a:r>
              <a:rPr lang="es-HN" b="1" dirty="0" smtClean="0">
                <a:solidFill>
                  <a:schemeClr val="tx1"/>
                </a:solidFill>
              </a:rPr>
              <a:t>Declaratoria de Proceso de Desierto </a:t>
            </a:r>
            <a:r>
              <a:rPr lang="es-HN" b="1" dirty="0" smtClean="0">
                <a:solidFill>
                  <a:schemeClr val="bg1"/>
                </a:solidFill>
              </a:rPr>
              <a:t>en caso que no se presenten los oferentes  </a:t>
            </a:r>
            <a:endParaRPr lang="es-HN" b="1" dirty="0">
              <a:solidFill>
                <a:schemeClr val="bg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1907704" y="3429000"/>
            <a:ext cx="223224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328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599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662473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662473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3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144000" cy="599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abajo"/>
          <p:cNvSpPr/>
          <p:nvPr/>
        </p:nvSpPr>
        <p:spPr>
          <a:xfrm>
            <a:off x="8100392" y="5157192"/>
            <a:ext cx="504056" cy="79208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6 Rectángulo redondeado"/>
          <p:cNvSpPr/>
          <p:nvPr/>
        </p:nvSpPr>
        <p:spPr>
          <a:xfrm>
            <a:off x="7164288" y="4077072"/>
            <a:ext cx="1800200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Al Finalizar dar Clic en Cancelar/ Regresar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795138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399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915816" y="4077072"/>
            <a:ext cx="4320480" cy="4666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Su proceso pasará a etapa de Evaluación </a:t>
            </a:r>
            <a:endParaRPr lang="es-HN" dirty="0"/>
          </a:p>
        </p:txBody>
      </p:sp>
      <p:sp>
        <p:nvSpPr>
          <p:cNvPr id="5" name="4 Elipse"/>
          <p:cNvSpPr/>
          <p:nvPr/>
        </p:nvSpPr>
        <p:spPr>
          <a:xfrm>
            <a:off x="4788024" y="2132856"/>
            <a:ext cx="93610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500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34531" y="2276872"/>
            <a:ext cx="8508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FINALIZACION DEL PROCESO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22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71999" y="1340768"/>
            <a:ext cx="4032449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Para finalizar se debe de cargar la Resolución de Precalificación</a:t>
            </a:r>
            <a:endParaRPr lang="es-HN" dirty="0"/>
          </a:p>
        </p:txBody>
      </p:sp>
      <p:sp>
        <p:nvSpPr>
          <p:cNvPr id="10" name="9 Elipse"/>
          <p:cNvSpPr/>
          <p:nvPr/>
        </p:nvSpPr>
        <p:spPr>
          <a:xfrm>
            <a:off x="4644008" y="2348880"/>
            <a:ext cx="129614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1" name="10 Rectángulo"/>
          <p:cNvSpPr/>
          <p:nvPr/>
        </p:nvSpPr>
        <p:spPr>
          <a:xfrm>
            <a:off x="6300192" y="2175385"/>
            <a:ext cx="2304256" cy="751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El proceso se encuentra ahora en etapa de evaluación</a:t>
            </a:r>
            <a:endParaRPr lang="es-H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6912768" cy="92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3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5698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427984" y="3717032"/>
            <a:ext cx="27363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PAGINA DE INICIO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993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835696" y="4221088"/>
            <a:ext cx="684076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s-HN" dirty="0" smtClean="0"/>
              <a:t>Seleccione el proceso que esta elaborando, una vez que lo seleccione correctamente se resaltará en azul. </a:t>
            </a:r>
          </a:p>
          <a:p>
            <a:pPr marL="342900" indent="-342900" algn="ctr">
              <a:buAutoNum type="arabicPeriod"/>
            </a:pPr>
            <a:r>
              <a:rPr lang="es-HN" dirty="0" smtClean="0"/>
              <a:t>Dar Clic en </a:t>
            </a:r>
            <a:r>
              <a:rPr lang="es-HN" b="1" u="sng" dirty="0" smtClean="0"/>
              <a:t>MODIFICA</a:t>
            </a:r>
            <a:r>
              <a:rPr lang="es-HN" dirty="0" smtClean="0"/>
              <a:t> </a:t>
            </a:r>
            <a:endParaRPr lang="es-H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6912768" cy="92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2915816" y="1340768"/>
            <a:ext cx="1224136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74084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3999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627784" y="4149080"/>
            <a:ext cx="4968552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En esta etapa se debe cargar la</a:t>
            </a:r>
            <a:r>
              <a:rPr lang="es-HN" b="1" dirty="0" smtClean="0">
                <a:solidFill>
                  <a:schemeClr val="tx1"/>
                </a:solidFill>
              </a:rPr>
              <a:t> Resolución de la Precalificación </a:t>
            </a:r>
            <a:endParaRPr lang="es-HN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47664" y="5517232"/>
            <a:ext cx="4824536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Su proceso pasará a Etapa de Adjudicado</a:t>
            </a:r>
            <a:endParaRPr lang="es-HN" dirty="0"/>
          </a:p>
        </p:txBody>
      </p:sp>
      <p:sp>
        <p:nvSpPr>
          <p:cNvPr id="2" name="1 Elipse"/>
          <p:cNvSpPr/>
          <p:nvPr/>
        </p:nvSpPr>
        <p:spPr>
          <a:xfrm>
            <a:off x="1907704" y="3212976"/>
            <a:ext cx="2232248" cy="2520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842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399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8972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" y="0"/>
            <a:ext cx="9143999" cy="704664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399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059832" y="4725144"/>
            <a:ext cx="4680520" cy="8960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En esta etapa se debe de cargar la </a:t>
            </a:r>
            <a:r>
              <a:rPr lang="es-HN" b="1" dirty="0" smtClean="0">
                <a:solidFill>
                  <a:schemeClr val="tx1"/>
                </a:solidFill>
              </a:rPr>
              <a:t>Declaratoria de Proceso Fracasado en el caso que las ofertas no se ajusten a los requisitos establecidos  </a:t>
            </a:r>
            <a:endParaRPr lang="es-HN" b="1" dirty="0">
              <a:solidFill>
                <a:schemeClr val="tx1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1907704" y="3629101"/>
            <a:ext cx="223224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77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3999" cy="596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915816" y="4293096"/>
            <a:ext cx="4896544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2400" b="1" u="sng" dirty="0" smtClean="0"/>
              <a:t>Su publicación ha terminado </a:t>
            </a:r>
            <a:endParaRPr lang="es-HN" sz="2400" b="1" u="sng" dirty="0"/>
          </a:p>
        </p:txBody>
      </p:sp>
      <p:sp>
        <p:nvSpPr>
          <p:cNvPr id="3" name="2 Rectángulo"/>
          <p:cNvSpPr/>
          <p:nvPr/>
        </p:nvSpPr>
        <p:spPr>
          <a:xfrm>
            <a:off x="2195736" y="1196752"/>
            <a:ext cx="3168352" cy="10441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El proceso se encontrará en estado de Adjudicado, esto significa que el proceso ha finalizado</a:t>
            </a:r>
            <a:endParaRPr lang="es-HN" dirty="0"/>
          </a:p>
        </p:txBody>
      </p:sp>
      <p:cxnSp>
        <p:nvCxnSpPr>
          <p:cNvPr id="11" name="10 Conector curvado"/>
          <p:cNvCxnSpPr/>
          <p:nvPr/>
        </p:nvCxnSpPr>
        <p:spPr>
          <a:xfrm>
            <a:off x="4211960" y="2240868"/>
            <a:ext cx="1440160" cy="39604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9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573027" y="2322921"/>
            <a:ext cx="39508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GRACIAS</a:t>
            </a:r>
            <a:endParaRPr lang="es-E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056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295391" y="2333807"/>
            <a:ext cx="65429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ELABORACION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71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5698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107504" y="2492896"/>
            <a:ext cx="136815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9" name="8 Rectángulo"/>
          <p:cNvSpPr/>
          <p:nvPr/>
        </p:nvSpPr>
        <p:spPr>
          <a:xfrm>
            <a:off x="2699792" y="2780928"/>
            <a:ext cx="3240360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 smtClean="0"/>
              <a:t>Ingresar a Precalificaciones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5109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399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1079</Words>
  <Application>Microsoft Office PowerPoint</Application>
  <PresentationFormat>Presentación en pantalla (4:3)</PresentationFormat>
  <Paragraphs>120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6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Carga de Documentos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Antonio Sierra Reyes</dc:creator>
  <cp:lastModifiedBy>Pamela Alejandra Calderon Bueso</cp:lastModifiedBy>
  <cp:revision>173</cp:revision>
  <cp:lastPrinted>2012-07-03T16:44:08Z</cp:lastPrinted>
  <dcterms:created xsi:type="dcterms:W3CDTF">2012-06-29T20:06:52Z</dcterms:created>
  <dcterms:modified xsi:type="dcterms:W3CDTF">2012-10-30T22:44:59Z</dcterms:modified>
</cp:coreProperties>
</file>