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8" r:id="rId4"/>
    <p:sldId id="279" r:id="rId5"/>
    <p:sldId id="280" r:id="rId6"/>
    <p:sldId id="283" r:id="rId7"/>
    <p:sldId id="282" r:id="rId8"/>
    <p:sldId id="286" r:id="rId9"/>
    <p:sldId id="288" r:id="rId10"/>
    <p:sldId id="272" r:id="rId11"/>
    <p:sldId id="284" r:id="rId12"/>
    <p:sldId id="287" r:id="rId13"/>
    <p:sldId id="285" r:id="rId14"/>
  </p:sldIdLst>
  <p:sldSz cx="9144000" cy="6858000" type="screen4x3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74" autoAdjust="0"/>
    <p:restoredTop sz="94128" autoAdjust="0"/>
  </p:normalViewPr>
  <p:slideViewPr>
    <p:cSldViewPr>
      <p:cViewPr>
        <p:scale>
          <a:sx n="80" d="100"/>
          <a:sy n="80" d="100"/>
        </p:scale>
        <p:origin x="-2430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594133-F6B3-41F7-B0FA-AFF1E27B5117}" type="doc">
      <dgm:prSet loTypeId="urn:microsoft.com/office/officeart/2005/8/layout/vList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HN"/>
        </a:p>
      </dgm:t>
    </dgm:pt>
    <dgm:pt modelId="{2579A17A-BD9A-4E5A-A058-A46D68784A47}">
      <dgm:prSet phldrT="[Texto]" custT="1"/>
      <dgm:spPr/>
      <dgm:t>
        <a:bodyPr/>
        <a:lstStyle/>
        <a:p>
          <a:pPr algn="ctr"/>
          <a:r>
            <a:rPr lang="es-HN" sz="4000" b="1" dirty="0">
              <a:solidFill>
                <a:schemeClr val="accent1"/>
              </a:solidFill>
            </a:rPr>
            <a:t>AHORROS                                  </a:t>
          </a:r>
          <a:r>
            <a:rPr lang="es-HN" sz="4000" b="1" dirty="0"/>
            <a:t> </a:t>
          </a:r>
          <a:r>
            <a:rPr lang="es-HN" sz="2700" b="1" dirty="0"/>
            <a:t>L.  </a:t>
          </a:r>
          <a:r>
            <a:rPr lang="es-HN" sz="3200" b="1" dirty="0"/>
            <a:t>26,386,555.64 </a:t>
          </a:r>
        </a:p>
      </dgm:t>
    </dgm:pt>
    <dgm:pt modelId="{B7777406-84B8-4A0E-9765-672474FCA7BB}" type="parTrans" cxnId="{27AD1638-13EE-4D72-922F-812D7FBC8EE8}">
      <dgm:prSet/>
      <dgm:spPr/>
      <dgm:t>
        <a:bodyPr/>
        <a:lstStyle/>
        <a:p>
          <a:endParaRPr lang="es-HN"/>
        </a:p>
      </dgm:t>
    </dgm:pt>
    <dgm:pt modelId="{55DA1BD6-D7B2-4D2E-A746-482F9B9DA03A}" type="sibTrans" cxnId="{27AD1638-13EE-4D72-922F-812D7FBC8EE8}">
      <dgm:prSet/>
      <dgm:spPr/>
      <dgm:t>
        <a:bodyPr/>
        <a:lstStyle/>
        <a:p>
          <a:endParaRPr lang="es-HN"/>
        </a:p>
      </dgm:t>
    </dgm:pt>
    <dgm:pt modelId="{7A76E44A-2C90-4B8B-BA48-EA31245C6218}">
      <dgm:prSet phldrT="[Texto]" custT="1"/>
      <dgm:spPr/>
      <dgm:t>
        <a:bodyPr/>
        <a:lstStyle/>
        <a:p>
          <a:pPr algn="ctr">
            <a:spcAft>
              <a:spcPct val="35000"/>
            </a:spcAft>
          </a:pPr>
          <a:r>
            <a:rPr lang="es-HN" sz="3000" b="1" dirty="0">
              <a:solidFill>
                <a:schemeClr val="accent1"/>
              </a:solidFill>
            </a:rPr>
            <a:t>                                                                                            </a:t>
          </a:r>
        </a:p>
        <a:p>
          <a:pPr algn="ctr"/>
          <a:r>
            <a:rPr lang="es-HN" sz="3000" b="1" dirty="0">
              <a:solidFill>
                <a:schemeClr val="accent1"/>
              </a:solidFill>
            </a:rPr>
            <a:t>COMPRAS TOTALES  </a:t>
          </a:r>
          <a:r>
            <a:rPr lang="es-HN" sz="2000" b="1" i="1" dirty="0"/>
            <a:t>L.   47,987,204.73 </a:t>
          </a:r>
        </a:p>
        <a:p>
          <a:pPr algn="ctr"/>
          <a:r>
            <a:rPr lang="es-HN" sz="1700" b="1" i="1" dirty="0"/>
            <a:t>     </a:t>
          </a:r>
          <a:r>
            <a:rPr lang="es-HN" sz="1500" b="0" dirty="0"/>
            <a:t>Promedio mensual de compras:     </a:t>
          </a:r>
          <a:r>
            <a:rPr lang="es-HN" sz="1500" b="1" i="1" dirty="0"/>
            <a:t>L.    4,362,473.16 </a:t>
          </a:r>
        </a:p>
        <a:p>
          <a:pPr algn="ctr">
            <a:spcAft>
              <a:spcPct val="35000"/>
            </a:spcAft>
          </a:pPr>
          <a:r>
            <a:rPr lang="es-HN" sz="2700" dirty="0"/>
            <a:t> </a:t>
          </a:r>
        </a:p>
      </dgm:t>
    </dgm:pt>
    <dgm:pt modelId="{063D06CF-D808-4B49-8D5C-ED0D652B9FF1}" type="sibTrans" cxnId="{38BD4F07-047A-41E3-9BEC-081967277A27}">
      <dgm:prSet/>
      <dgm:spPr/>
      <dgm:t>
        <a:bodyPr/>
        <a:lstStyle/>
        <a:p>
          <a:endParaRPr lang="es-HN"/>
        </a:p>
      </dgm:t>
    </dgm:pt>
    <dgm:pt modelId="{070EC8D4-22C3-4170-B025-E2E270C95AAD}" type="parTrans" cxnId="{38BD4F07-047A-41E3-9BEC-081967277A27}">
      <dgm:prSet/>
      <dgm:spPr/>
      <dgm:t>
        <a:bodyPr/>
        <a:lstStyle/>
        <a:p>
          <a:endParaRPr lang="es-HN"/>
        </a:p>
      </dgm:t>
    </dgm:pt>
    <dgm:pt modelId="{CE0F294F-69F3-4D75-8799-44F7331F19DC}">
      <dgm:prSet phldrT="[Texto]" custT="1"/>
      <dgm:spPr/>
      <dgm:t>
        <a:bodyPr/>
        <a:lstStyle/>
        <a:p>
          <a:pPr algn="ctr">
            <a:spcAft>
              <a:spcPts val="0"/>
            </a:spcAft>
          </a:pPr>
          <a:r>
            <a:rPr lang="es-HN" sz="3000" b="1">
              <a:solidFill>
                <a:schemeClr val="accent1"/>
              </a:solidFill>
            </a:rPr>
            <a:t> TRANSACCIONES</a:t>
          </a:r>
          <a:r>
            <a:rPr lang="es-HN" sz="3000" b="1"/>
            <a:t>  </a:t>
          </a:r>
        </a:p>
        <a:p>
          <a:pPr algn="ctr">
            <a:spcAft>
              <a:spcPts val="0"/>
            </a:spcAft>
          </a:pPr>
          <a:r>
            <a:rPr lang="es-HN" sz="2800" b="1"/>
            <a:t>9,110</a:t>
          </a:r>
          <a:r>
            <a:rPr lang="es-HN" sz="1700" b="1"/>
            <a:t> </a:t>
          </a:r>
          <a:r>
            <a:rPr lang="es-HN" sz="1700" b="1" i="1"/>
            <a:t>Compras En Línea </a:t>
          </a:r>
        </a:p>
        <a:p>
          <a:pPr algn="ctr">
            <a:spcAft>
              <a:spcPts val="0"/>
            </a:spcAft>
          </a:pPr>
          <a:r>
            <a:rPr lang="es-HN" sz="1500" b="0"/>
            <a:t>Promedio mensual de transacciones:       </a:t>
          </a:r>
          <a:r>
            <a:rPr lang="es-HN" sz="1500" b="1" i="1"/>
            <a:t>828</a:t>
          </a:r>
          <a:endParaRPr lang="es-HN" sz="2000"/>
        </a:p>
      </dgm:t>
    </dgm:pt>
    <dgm:pt modelId="{14905EBB-256D-4896-9A70-0960A5190607}" type="sibTrans" cxnId="{38D66EF8-0967-4372-97D4-D4CC6D6A6CFD}">
      <dgm:prSet/>
      <dgm:spPr/>
      <dgm:t>
        <a:bodyPr/>
        <a:lstStyle/>
        <a:p>
          <a:endParaRPr lang="es-HN"/>
        </a:p>
      </dgm:t>
    </dgm:pt>
    <dgm:pt modelId="{629DA2E4-781B-43D1-B5BF-59B4E152A9B5}" type="parTrans" cxnId="{38D66EF8-0967-4372-97D4-D4CC6D6A6CFD}">
      <dgm:prSet/>
      <dgm:spPr/>
      <dgm:t>
        <a:bodyPr/>
        <a:lstStyle/>
        <a:p>
          <a:endParaRPr lang="es-HN"/>
        </a:p>
      </dgm:t>
    </dgm:pt>
    <dgm:pt modelId="{2B668F9E-489E-4ED7-9093-C51189A63482}">
      <dgm:prSet phldrT="[Texto]" custT="1"/>
      <dgm:spPr/>
      <dgm:t>
        <a:bodyPr/>
        <a:lstStyle/>
        <a:p>
          <a:pPr algn="ctr">
            <a:spcAft>
              <a:spcPts val="0"/>
            </a:spcAft>
          </a:pPr>
          <a:r>
            <a:rPr lang="es-HN" sz="3000" b="1" dirty="0">
              <a:solidFill>
                <a:schemeClr val="accent1"/>
              </a:solidFill>
            </a:rPr>
            <a:t>MAYOR COMPRADOR</a:t>
          </a:r>
          <a:r>
            <a:rPr lang="es-HN" sz="3000" b="1" dirty="0"/>
            <a:t>  </a:t>
          </a:r>
        </a:p>
        <a:p>
          <a:pPr algn="ctr">
            <a:spcAft>
              <a:spcPts val="0"/>
            </a:spcAft>
          </a:pPr>
          <a:r>
            <a:rPr lang="es-HN" sz="2800" b="1" dirty="0"/>
            <a:t>Secretaría de Salud</a:t>
          </a:r>
          <a:r>
            <a:rPr lang="es-HN" sz="1700" b="1" dirty="0"/>
            <a:t>                                 </a:t>
          </a:r>
        </a:p>
        <a:p>
          <a:pPr algn="ctr">
            <a:spcAft>
              <a:spcPts val="0"/>
            </a:spcAft>
          </a:pPr>
          <a:r>
            <a:rPr lang="es-HN" sz="1500" b="0" dirty="0"/>
            <a:t>En total el Catálogo ha sido utilizado por 54 </a:t>
          </a:r>
          <a:r>
            <a:rPr lang="es-HN" sz="1500" b="0" dirty="0" smtClean="0"/>
            <a:t>instituciones</a:t>
          </a:r>
          <a:endParaRPr lang="es-HN" sz="2000" dirty="0"/>
        </a:p>
      </dgm:t>
    </dgm:pt>
    <dgm:pt modelId="{FB76BA8E-F427-46C0-91CA-EB4C4028BAE7}" type="parTrans" cxnId="{F802FB87-37C3-4294-9692-7E6F3A2ECF9E}">
      <dgm:prSet/>
      <dgm:spPr/>
      <dgm:t>
        <a:bodyPr/>
        <a:lstStyle/>
        <a:p>
          <a:endParaRPr lang="es-HN"/>
        </a:p>
      </dgm:t>
    </dgm:pt>
    <dgm:pt modelId="{0B715B58-368E-407A-A118-C4CD80FA43E7}" type="sibTrans" cxnId="{F802FB87-37C3-4294-9692-7E6F3A2ECF9E}">
      <dgm:prSet/>
      <dgm:spPr/>
      <dgm:t>
        <a:bodyPr/>
        <a:lstStyle/>
        <a:p>
          <a:endParaRPr lang="es-HN"/>
        </a:p>
      </dgm:t>
    </dgm:pt>
    <dgm:pt modelId="{3311B876-1251-4B47-9A90-B47071733DCC}">
      <dgm:prSet phldrT="[Texto]" custT="1"/>
      <dgm:spPr/>
      <dgm:t>
        <a:bodyPr/>
        <a:lstStyle/>
        <a:p>
          <a:pPr algn="ctr">
            <a:spcAft>
              <a:spcPts val="0"/>
            </a:spcAft>
          </a:pPr>
          <a:r>
            <a:rPr lang="es-HN" sz="1900" b="1" dirty="0">
              <a:solidFill>
                <a:schemeClr val="accent1"/>
              </a:solidFill>
            </a:rPr>
            <a:t>CATÁLOGO CON MAYOR NÚMERO DE UNIDADES COMPRADAS</a:t>
          </a:r>
        </a:p>
        <a:p>
          <a:pPr algn="ctr">
            <a:spcAft>
              <a:spcPts val="0"/>
            </a:spcAft>
          </a:pPr>
          <a:r>
            <a:rPr lang="es-HN" sz="1800" b="1" i="1" dirty="0"/>
            <a:t>Útiles de Oficina con 455,145 unidades</a:t>
          </a:r>
          <a:endParaRPr lang="es-HN" sz="1800" dirty="0"/>
        </a:p>
      </dgm:t>
    </dgm:pt>
    <dgm:pt modelId="{779F323A-65F8-4222-B329-3E68067B9E21}" type="parTrans" cxnId="{1EEB14A2-FF4B-4979-A32B-F9E265EF54D8}">
      <dgm:prSet/>
      <dgm:spPr/>
      <dgm:t>
        <a:bodyPr/>
        <a:lstStyle/>
        <a:p>
          <a:endParaRPr lang="es-HN"/>
        </a:p>
      </dgm:t>
    </dgm:pt>
    <dgm:pt modelId="{AFEAC98F-3B85-4204-A9D1-A09CBEF5E5EF}" type="sibTrans" cxnId="{1EEB14A2-FF4B-4979-A32B-F9E265EF54D8}">
      <dgm:prSet/>
      <dgm:spPr/>
      <dgm:t>
        <a:bodyPr/>
        <a:lstStyle/>
        <a:p>
          <a:endParaRPr lang="es-HN"/>
        </a:p>
      </dgm:t>
    </dgm:pt>
    <dgm:pt modelId="{1C1BBD66-FB78-4F55-8DAD-492BF0CCC90F}" type="pres">
      <dgm:prSet presAssocID="{1C594133-F6B3-41F7-B0FA-AFF1E27B511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HN"/>
        </a:p>
      </dgm:t>
    </dgm:pt>
    <dgm:pt modelId="{89201C27-C604-47B7-93EB-FB28BA0B28CF}" type="pres">
      <dgm:prSet presAssocID="{2579A17A-BD9A-4E5A-A058-A46D68784A47}" presName="comp" presStyleCnt="0"/>
      <dgm:spPr/>
    </dgm:pt>
    <dgm:pt modelId="{81E1D36E-1288-4590-8F26-44B0FF3A4387}" type="pres">
      <dgm:prSet presAssocID="{2579A17A-BD9A-4E5A-A058-A46D68784A47}" presName="box" presStyleLbl="node1" presStyleIdx="0" presStyleCnt="5" custLinFactNeighborY="-13543"/>
      <dgm:spPr/>
      <dgm:t>
        <a:bodyPr/>
        <a:lstStyle/>
        <a:p>
          <a:endParaRPr lang="es-HN"/>
        </a:p>
      </dgm:t>
    </dgm:pt>
    <dgm:pt modelId="{76100553-7557-4D14-A50F-73E2B6178136}" type="pres">
      <dgm:prSet presAssocID="{2579A17A-BD9A-4E5A-A058-A46D68784A47}" presName="img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es-HN"/>
        </a:p>
      </dgm:t>
    </dgm:pt>
    <dgm:pt modelId="{7B2F6D45-F072-4585-A91D-8DA7F573695C}" type="pres">
      <dgm:prSet presAssocID="{2579A17A-BD9A-4E5A-A058-A46D68784A47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3E5E369D-D9BC-4785-BC09-D577FF0F2E35}" type="pres">
      <dgm:prSet presAssocID="{55DA1BD6-D7B2-4D2E-A746-482F9B9DA03A}" presName="spacer" presStyleCnt="0"/>
      <dgm:spPr/>
    </dgm:pt>
    <dgm:pt modelId="{837DFEFE-032E-4368-9FBB-D45AEBAB8AA8}" type="pres">
      <dgm:prSet presAssocID="{7A76E44A-2C90-4B8B-BA48-EA31245C6218}" presName="comp" presStyleCnt="0"/>
      <dgm:spPr/>
    </dgm:pt>
    <dgm:pt modelId="{AFB475D9-FD0C-46EB-8447-C2AB5CB52FCD}" type="pres">
      <dgm:prSet presAssocID="{7A76E44A-2C90-4B8B-BA48-EA31245C6218}" presName="box" presStyleLbl="node1" presStyleIdx="1" presStyleCnt="5" custLinFactNeighborY="0"/>
      <dgm:spPr/>
      <dgm:t>
        <a:bodyPr/>
        <a:lstStyle/>
        <a:p>
          <a:endParaRPr lang="es-HN"/>
        </a:p>
      </dgm:t>
    </dgm:pt>
    <dgm:pt modelId="{10BD4B98-3BDB-44BF-A57A-0CB58F9BEB9F}" type="pres">
      <dgm:prSet presAssocID="{7A76E44A-2C90-4B8B-BA48-EA31245C6218}" presName="img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  <dgm:t>
        <a:bodyPr/>
        <a:lstStyle/>
        <a:p>
          <a:endParaRPr lang="es-HN"/>
        </a:p>
      </dgm:t>
    </dgm:pt>
    <dgm:pt modelId="{273E6B6C-B5A1-40B4-9B46-2D79C4AF2326}" type="pres">
      <dgm:prSet presAssocID="{7A76E44A-2C90-4B8B-BA48-EA31245C6218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30E1010B-3586-4664-A26B-145779F2C60C}" type="pres">
      <dgm:prSet presAssocID="{063D06CF-D808-4B49-8D5C-ED0D652B9FF1}" presName="spacer" presStyleCnt="0"/>
      <dgm:spPr/>
    </dgm:pt>
    <dgm:pt modelId="{1E501923-3A4D-47B7-B6E5-16EBAEC81D8A}" type="pres">
      <dgm:prSet presAssocID="{CE0F294F-69F3-4D75-8799-44F7331F19DC}" presName="comp" presStyleCnt="0"/>
      <dgm:spPr/>
    </dgm:pt>
    <dgm:pt modelId="{EC8605B4-A935-465E-81CF-072196542990}" type="pres">
      <dgm:prSet presAssocID="{CE0F294F-69F3-4D75-8799-44F7331F19DC}" presName="box" presStyleLbl="node1" presStyleIdx="2" presStyleCnt="5" custScaleY="134437"/>
      <dgm:spPr/>
      <dgm:t>
        <a:bodyPr/>
        <a:lstStyle/>
        <a:p>
          <a:endParaRPr lang="es-HN"/>
        </a:p>
      </dgm:t>
    </dgm:pt>
    <dgm:pt modelId="{3C2902DF-EBE9-4D05-A84E-916270F35F6C}" type="pres">
      <dgm:prSet presAssocID="{CE0F294F-69F3-4D75-8799-44F7331F19DC}" presName="img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  <dgm:t>
        <a:bodyPr/>
        <a:lstStyle/>
        <a:p>
          <a:endParaRPr lang="es-HN"/>
        </a:p>
      </dgm:t>
    </dgm:pt>
    <dgm:pt modelId="{F809AB93-AA29-4677-B792-BEC7C340C27F}" type="pres">
      <dgm:prSet presAssocID="{CE0F294F-69F3-4D75-8799-44F7331F19DC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8C2527FE-A4F1-4D09-B081-5F49B8FF97BA}" type="pres">
      <dgm:prSet presAssocID="{14905EBB-256D-4896-9A70-0960A5190607}" presName="spacer" presStyleCnt="0"/>
      <dgm:spPr/>
    </dgm:pt>
    <dgm:pt modelId="{5AB2249A-EB6D-4AB0-ACE5-73C4BD539BA9}" type="pres">
      <dgm:prSet presAssocID="{2B668F9E-489E-4ED7-9093-C51189A63482}" presName="comp" presStyleCnt="0"/>
      <dgm:spPr/>
    </dgm:pt>
    <dgm:pt modelId="{9AEC7E58-D085-4FC1-B6BA-19AF46392CFD}" type="pres">
      <dgm:prSet presAssocID="{2B668F9E-489E-4ED7-9093-C51189A63482}" presName="box" presStyleLbl="node1" presStyleIdx="3" presStyleCnt="5" custScaleY="124054"/>
      <dgm:spPr/>
      <dgm:t>
        <a:bodyPr/>
        <a:lstStyle/>
        <a:p>
          <a:endParaRPr lang="es-HN"/>
        </a:p>
      </dgm:t>
    </dgm:pt>
    <dgm:pt modelId="{52EE6826-BD07-438A-9159-D3CBFD8DCB1C}" type="pres">
      <dgm:prSet presAssocID="{2B668F9E-489E-4ED7-9093-C51189A63482}" presName="img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  <dgm:t>
        <a:bodyPr/>
        <a:lstStyle/>
        <a:p>
          <a:endParaRPr lang="es-HN"/>
        </a:p>
      </dgm:t>
    </dgm:pt>
    <dgm:pt modelId="{E1720B34-96AD-47CD-98C7-24E776836831}" type="pres">
      <dgm:prSet presAssocID="{2B668F9E-489E-4ED7-9093-C51189A63482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784D1B16-2860-4C47-ACE8-9FA7B74FBA0C}" type="pres">
      <dgm:prSet presAssocID="{0B715B58-368E-407A-A118-C4CD80FA43E7}" presName="spacer" presStyleCnt="0"/>
      <dgm:spPr/>
    </dgm:pt>
    <dgm:pt modelId="{CE13D90A-C9C9-4AF4-A380-50D87DB95FC4}" type="pres">
      <dgm:prSet presAssocID="{3311B876-1251-4B47-9A90-B47071733DCC}" presName="comp" presStyleCnt="0"/>
      <dgm:spPr/>
    </dgm:pt>
    <dgm:pt modelId="{3D54F328-4E77-478B-A1BC-A2C73C47240E}" type="pres">
      <dgm:prSet presAssocID="{3311B876-1251-4B47-9A90-B47071733DCC}" presName="box" presStyleLbl="node1" presStyleIdx="4" presStyleCnt="5"/>
      <dgm:spPr/>
      <dgm:t>
        <a:bodyPr/>
        <a:lstStyle/>
        <a:p>
          <a:endParaRPr lang="es-HN"/>
        </a:p>
      </dgm:t>
    </dgm:pt>
    <dgm:pt modelId="{7C5637B3-B283-47DD-8C93-8BB268F8A50F}" type="pres">
      <dgm:prSet presAssocID="{3311B876-1251-4B47-9A90-B47071733DCC}" presName="img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</dgm:spPr>
      <dgm:t>
        <a:bodyPr/>
        <a:lstStyle/>
        <a:p>
          <a:endParaRPr lang="es-HN"/>
        </a:p>
      </dgm:t>
    </dgm:pt>
    <dgm:pt modelId="{70573AF9-E5A0-4CE4-B178-79DAFCF5FE77}" type="pres">
      <dgm:prSet presAssocID="{3311B876-1251-4B47-9A90-B47071733DCC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HN"/>
        </a:p>
      </dgm:t>
    </dgm:pt>
  </dgm:ptLst>
  <dgm:cxnLst>
    <dgm:cxn modelId="{8B335483-61F0-4F95-93A6-4B09F9CE6923}" type="presOf" srcId="{3311B876-1251-4B47-9A90-B47071733DCC}" destId="{3D54F328-4E77-478B-A1BC-A2C73C47240E}" srcOrd="0" destOrd="0" presId="urn:microsoft.com/office/officeart/2005/8/layout/vList4"/>
    <dgm:cxn modelId="{AC5C278E-9F46-46D7-9849-D89D592DAACB}" type="presOf" srcId="{7A76E44A-2C90-4B8B-BA48-EA31245C6218}" destId="{273E6B6C-B5A1-40B4-9B46-2D79C4AF2326}" srcOrd="1" destOrd="0" presId="urn:microsoft.com/office/officeart/2005/8/layout/vList4"/>
    <dgm:cxn modelId="{27AD1638-13EE-4D72-922F-812D7FBC8EE8}" srcId="{1C594133-F6B3-41F7-B0FA-AFF1E27B5117}" destId="{2579A17A-BD9A-4E5A-A058-A46D68784A47}" srcOrd="0" destOrd="0" parTransId="{B7777406-84B8-4A0E-9765-672474FCA7BB}" sibTransId="{55DA1BD6-D7B2-4D2E-A746-482F9B9DA03A}"/>
    <dgm:cxn modelId="{6B8A4007-7743-4E37-B6A4-4FBD3267A7E5}" type="presOf" srcId="{CE0F294F-69F3-4D75-8799-44F7331F19DC}" destId="{F809AB93-AA29-4677-B792-BEC7C340C27F}" srcOrd="1" destOrd="0" presId="urn:microsoft.com/office/officeart/2005/8/layout/vList4"/>
    <dgm:cxn modelId="{1EEB14A2-FF4B-4979-A32B-F9E265EF54D8}" srcId="{1C594133-F6B3-41F7-B0FA-AFF1E27B5117}" destId="{3311B876-1251-4B47-9A90-B47071733DCC}" srcOrd="4" destOrd="0" parTransId="{779F323A-65F8-4222-B329-3E68067B9E21}" sibTransId="{AFEAC98F-3B85-4204-A9D1-A09CBEF5E5EF}"/>
    <dgm:cxn modelId="{38D66EF8-0967-4372-97D4-D4CC6D6A6CFD}" srcId="{1C594133-F6B3-41F7-B0FA-AFF1E27B5117}" destId="{CE0F294F-69F3-4D75-8799-44F7331F19DC}" srcOrd="2" destOrd="0" parTransId="{629DA2E4-781B-43D1-B5BF-59B4E152A9B5}" sibTransId="{14905EBB-256D-4896-9A70-0960A5190607}"/>
    <dgm:cxn modelId="{74E8A3F7-323C-4D89-9373-5107E3E0C617}" type="presOf" srcId="{2579A17A-BD9A-4E5A-A058-A46D68784A47}" destId="{81E1D36E-1288-4590-8F26-44B0FF3A4387}" srcOrd="0" destOrd="0" presId="urn:microsoft.com/office/officeart/2005/8/layout/vList4"/>
    <dgm:cxn modelId="{7DE56FB8-89D6-4A6D-A5FD-1E83F190525A}" type="presOf" srcId="{2579A17A-BD9A-4E5A-A058-A46D68784A47}" destId="{7B2F6D45-F072-4585-A91D-8DA7F573695C}" srcOrd="1" destOrd="0" presId="urn:microsoft.com/office/officeart/2005/8/layout/vList4"/>
    <dgm:cxn modelId="{C260CAA3-C91D-43E9-BBC3-579F538D1264}" type="presOf" srcId="{7A76E44A-2C90-4B8B-BA48-EA31245C6218}" destId="{AFB475D9-FD0C-46EB-8447-C2AB5CB52FCD}" srcOrd="0" destOrd="0" presId="urn:microsoft.com/office/officeart/2005/8/layout/vList4"/>
    <dgm:cxn modelId="{F802FB87-37C3-4294-9692-7E6F3A2ECF9E}" srcId="{1C594133-F6B3-41F7-B0FA-AFF1E27B5117}" destId="{2B668F9E-489E-4ED7-9093-C51189A63482}" srcOrd="3" destOrd="0" parTransId="{FB76BA8E-F427-46C0-91CA-EB4C4028BAE7}" sibTransId="{0B715B58-368E-407A-A118-C4CD80FA43E7}"/>
    <dgm:cxn modelId="{228D620C-43B4-4289-9D05-6465690B37AE}" type="presOf" srcId="{2B668F9E-489E-4ED7-9093-C51189A63482}" destId="{9AEC7E58-D085-4FC1-B6BA-19AF46392CFD}" srcOrd="0" destOrd="0" presId="urn:microsoft.com/office/officeart/2005/8/layout/vList4"/>
    <dgm:cxn modelId="{88872A62-34B8-493B-8677-DF997174BA24}" type="presOf" srcId="{CE0F294F-69F3-4D75-8799-44F7331F19DC}" destId="{EC8605B4-A935-465E-81CF-072196542990}" srcOrd="0" destOrd="0" presId="urn:microsoft.com/office/officeart/2005/8/layout/vList4"/>
    <dgm:cxn modelId="{B6371188-7DF2-47C0-8399-4ED9D6990520}" type="presOf" srcId="{3311B876-1251-4B47-9A90-B47071733DCC}" destId="{70573AF9-E5A0-4CE4-B178-79DAFCF5FE77}" srcOrd="1" destOrd="0" presId="urn:microsoft.com/office/officeart/2005/8/layout/vList4"/>
    <dgm:cxn modelId="{38BD4F07-047A-41E3-9BEC-081967277A27}" srcId="{1C594133-F6B3-41F7-B0FA-AFF1E27B5117}" destId="{7A76E44A-2C90-4B8B-BA48-EA31245C6218}" srcOrd="1" destOrd="0" parTransId="{070EC8D4-22C3-4170-B025-E2E270C95AAD}" sibTransId="{063D06CF-D808-4B49-8D5C-ED0D652B9FF1}"/>
    <dgm:cxn modelId="{E5E7E595-21DD-4FE3-B899-7AFC6F028A7B}" type="presOf" srcId="{2B668F9E-489E-4ED7-9093-C51189A63482}" destId="{E1720B34-96AD-47CD-98C7-24E776836831}" srcOrd="1" destOrd="0" presId="urn:microsoft.com/office/officeart/2005/8/layout/vList4"/>
    <dgm:cxn modelId="{61977FCE-E35E-4707-8644-2CBB3A67A34A}" type="presOf" srcId="{1C594133-F6B3-41F7-B0FA-AFF1E27B5117}" destId="{1C1BBD66-FB78-4F55-8DAD-492BF0CCC90F}" srcOrd="0" destOrd="0" presId="urn:microsoft.com/office/officeart/2005/8/layout/vList4"/>
    <dgm:cxn modelId="{591023D0-006A-40ED-A529-E88A9DE86072}" type="presParOf" srcId="{1C1BBD66-FB78-4F55-8DAD-492BF0CCC90F}" destId="{89201C27-C604-47B7-93EB-FB28BA0B28CF}" srcOrd="0" destOrd="0" presId="urn:microsoft.com/office/officeart/2005/8/layout/vList4"/>
    <dgm:cxn modelId="{8041489A-CF08-4301-ACDA-06970B59788D}" type="presParOf" srcId="{89201C27-C604-47B7-93EB-FB28BA0B28CF}" destId="{81E1D36E-1288-4590-8F26-44B0FF3A4387}" srcOrd="0" destOrd="0" presId="urn:microsoft.com/office/officeart/2005/8/layout/vList4"/>
    <dgm:cxn modelId="{B1A5ACFE-2447-47CC-80F1-7E3A487EDA0D}" type="presParOf" srcId="{89201C27-C604-47B7-93EB-FB28BA0B28CF}" destId="{76100553-7557-4D14-A50F-73E2B6178136}" srcOrd="1" destOrd="0" presId="urn:microsoft.com/office/officeart/2005/8/layout/vList4"/>
    <dgm:cxn modelId="{8BEB3130-DDD8-4D1E-8E85-E351A160BE05}" type="presParOf" srcId="{89201C27-C604-47B7-93EB-FB28BA0B28CF}" destId="{7B2F6D45-F072-4585-A91D-8DA7F573695C}" srcOrd="2" destOrd="0" presId="urn:microsoft.com/office/officeart/2005/8/layout/vList4"/>
    <dgm:cxn modelId="{FD42BDBB-C731-482C-930C-D863454D6AA0}" type="presParOf" srcId="{1C1BBD66-FB78-4F55-8DAD-492BF0CCC90F}" destId="{3E5E369D-D9BC-4785-BC09-D577FF0F2E35}" srcOrd="1" destOrd="0" presId="urn:microsoft.com/office/officeart/2005/8/layout/vList4"/>
    <dgm:cxn modelId="{2C7DA3B0-FAB7-4456-A682-4BE47A5F5675}" type="presParOf" srcId="{1C1BBD66-FB78-4F55-8DAD-492BF0CCC90F}" destId="{837DFEFE-032E-4368-9FBB-D45AEBAB8AA8}" srcOrd="2" destOrd="0" presId="urn:microsoft.com/office/officeart/2005/8/layout/vList4"/>
    <dgm:cxn modelId="{AF12682A-9FB1-4AEE-B241-D5EAFC0C7447}" type="presParOf" srcId="{837DFEFE-032E-4368-9FBB-D45AEBAB8AA8}" destId="{AFB475D9-FD0C-46EB-8447-C2AB5CB52FCD}" srcOrd="0" destOrd="0" presId="urn:microsoft.com/office/officeart/2005/8/layout/vList4"/>
    <dgm:cxn modelId="{D3640235-9742-442A-9F2C-BC4D3950EDBA}" type="presParOf" srcId="{837DFEFE-032E-4368-9FBB-D45AEBAB8AA8}" destId="{10BD4B98-3BDB-44BF-A57A-0CB58F9BEB9F}" srcOrd="1" destOrd="0" presId="urn:microsoft.com/office/officeart/2005/8/layout/vList4"/>
    <dgm:cxn modelId="{ADEA84C3-9944-442E-9CD8-E15883B3DB7B}" type="presParOf" srcId="{837DFEFE-032E-4368-9FBB-D45AEBAB8AA8}" destId="{273E6B6C-B5A1-40B4-9B46-2D79C4AF2326}" srcOrd="2" destOrd="0" presId="urn:microsoft.com/office/officeart/2005/8/layout/vList4"/>
    <dgm:cxn modelId="{E464D7BA-3958-4AC4-B18E-E196829D99B5}" type="presParOf" srcId="{1C1BBD66-FB78-4F55-8DAD-492BF0CCC90F}" destId="{30E1010B-3586-4664-A26B-145779F2C60C}" srcOrd="3" destOrd="0" presId="urn:microsoft.com/office/officeart/2005/8/layout/vList4"/>
    <dgm:cxn modelId="{C36918EC-8D77-44B6-B0D5-0A35D0F2440B}" type="presParOf" srcId="{1C1BBD66-FB78-4F55-8DAD-492BF0CCC90F}" destId="{1E501923-3A4D-47B7-B6E5-16EBAEC81D8A}" srcOrd="4" destOrd="0" presId="urn:microsoft.com/office/officeart/2005/8/layout/vList4"/>
    <dgm:cxn modelId="{4959FDB8-45AE-4DD9-85B1-2DBCAD2A821C}" type="presParOf" srcId="{1E501923-3A4D-47B7-B6E5-16EBAEC81D8A}" destId="{EC8605B4-A935-465E-81CF-072196542990}" srcOrd="0" destOrd="0" presId="urn:microsoft.com/office/officeart/2005/8/layout/vList4"/>
    <dgm:cxn modelId="{45B07A6E-2D9D-4723-9B0D-47DCCDAE964B}" type="presParOf" srcId="{1E501923-3A4D-47B7-B6E5-16EBAEC81D8A}" destId="{3C2902DF-EBE9-4D05-A84E-916270F35F6C}" srcOrd="1" destOrd="0" presId="urn:microsoft.com/office/officeart/2005/8/layout/vList4"/>
    <dgm:cxn modelId="{9F3E80AF-0E13-4C09-8C1A-767513AF0F49}" type="presParOf" srcId="{1E501923-3A4D-47B7-B6E5-16EBAEC81D8A}" destId="{F809AB93-AA29-4677-B792-BEC7C340C27F}" srcOrd="2" destOrd="0" presId="urn:microsoft.com/office/officeart/2005/8/layout/vList4"/>
    <dgm:cxn modelId="{2812386C-AD97-4470-B5EB-EADD81870227}" type="presParOf" srcId="{1C1BBD66-FB78-4F55-8DAD-492BF0CCC90F}" destId="{8C2527FE-A4F1-4D09-B081-5F49B8FF97BA}" srcOrd="5" destOrd="0" presId="urn:microsoft.com/office/officeart/2005/8/layout/vList4"/>
    <dgm:cxn modelId="{D7344240-7768-4F0E-8EB4-778323E02574}" type="presParOf" srcId="{1C1BBD66-FB78-4F55-8DAD-492BF0CCC90F}" destId="{5AB2249A-EB6D-4AB0-ACE5-73C4BD539BA9}" srcOrd="6" destOrd="0" presId="urn:microsoft.com/office/officeart/2005/8/layout/vList4"/>
    <dgm:cxn modelId="{2BC51990-99E3-43B5-97E8-68C4BED5FF86}" type="presParOf" srcId="{5AB2249A-EB6D-4AB0-ACE5-73C4BD539BA9}" destId="{9AEC7E58-D085-4FC1-B6BA-19AF46392CFD}" srcOrd="0" destOrd="0" presId="urn:microsoft.com/office/officeart/2005/8/layout/vList4"/>
    <dgm:cxn modelId="{06B046C6-B762-4D09-B75C-3B6BFB02187B}" type="presParOf" srcId="{5AB2249A-EB6D-4AB0-ACE5-73C4BD539BA9}" destId="{52EE6826-BD07-438A-9159-D3CBFD8DCB1C}" srcOrd="1" destOrd="0" presId="urn:microsoft.com/office/officeart/2005/8/layout/vList4"/>
    <dgm:cxn modelId="{5A898E0B-E338-4CF7-BBEB-6B0FC632E615}" type="presParOf" srcId="{5AB2249A-EB6D-4AB0-ACE5-73C4BD539BA9}" destId="{E1720B34-96AD-47CD-98C7-24E776836831}" srcOrd="2" destOrd="0" presId="urn:microsoft.com/office/officeart/2005/8/layout/vList4"/>
    <dgm:cxn modelId="{D1973374-F727-47D7-A517-B99FE7B96B13}" type="presParOf" srcId="{1C1BBD66-FB78-4F55-8DAD-492BF0CCC90F}" destId="{784D1B16-2860-4C47-ACE8-9FA7B74FBA0C}" srcOrd="7" destOrd="0" presId="urn:microsoft.com/office/officeart/2005/8/layout/vList4"/>
    <dgm:cxn modelId="{4A8499EA-1D13-4CDA-913F-FE202D22643B}" type="presParOf" srcId="{1C1BBD66-FB78-4F55-8DAD-492BF0CCC90F}" destId="{CE13D90A-C9C9-4AF4-A380-50D87DB95FC4}" srcOrd="8" destOrd="0" presId="urn:microsoft.com/office/officeart/2005/8/layout/vList4"/>
    <dgm:cxn modelId="{A42B5AC0-B6CE-4F4D-963B-7AA1E594985E}" type="presParOf" srcId="{CE13D90A-C9C9-4AF4-A380-50D87DB95FC4}" destId="{3D54F328-4E77-478B-A1BC-A2C73C47240E}" srcOrd="0" destOrd="0" presId="urn:microsoft.com/office/officeart/2005/8/layout/vList4"/>
    <dgm:cxn modelId="{D3088E80-E5B9-4B38-B82B-07AB422D1FC6}" type="presParOf" srcId="{CE13D90A-C9C9-4AF4-A380-50D87DB95FC4}" destId="{7C5637B3-B283-47DD-8C93-8BB268F8A50F}" srcOrd="1" destOrd="0" presId="urn:microsoft.com/office/officeart/2005/8/layout/vList4"/>
    <dgm:cxn modelId="{3F3AC1C1-6DB8-4093-9BD5-A9AD330FE0D4}" type="presParOf" srcId="{CE13D90A-C9C9-4AF4-A380-50D87DB95FC4}" destId="{70573AF9-E5A0-4CE4-B178-79DAFCF5FE7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E1D36E-1288-4590-8F26-44B0FF3A4387}">
      <dsp:nvSpPr>
        <dsp:cNvPr id="0" name=""/>
        <dsp:cNvSpPr/>
      </dsp:nvSpPr>
      <dsp:spPr>
        <a:xfrm>
          <a:off x="0" y="0"/>
          <a:ext cx="8317865" cy="8417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4000" b="1" kern="1200" dirty="0">
              <a:solidFill>
                <a:schemeClr val="accent1"/>
              </a:solidFill>
            </a:rPr>
            <a:t>AHORROS                                  </a:t>
          </a:r>
          <a:r>
            <a:rPr lang="es-HN" sz="4000" b="1" kern="1200" dirty="0"/>
            <a:t> </a:t>
          </a:r>
          <a:r>
            <a:rPr lang="es-HN" sz="2700" b="1" kern="1200" dirty="0"/>
            <a:t>L.  </a:t>
          </a:r>
          <a:r>
            <a:rPr lang="es-HN" sz="3200" b="1" kern="1200" dirty="0"/>
            <a:t>26,386,555.64 </a:t>
          </a:r>
        </a:p>
      </dsp:txBody>
      <dsp:txXfrm>
        <a:off x="1747746" y="0"/>
        <a:ext cx="6570118" cy="841734"/>
      </dsp:txXfrm>
    </dsp:sp>
    <dsp:sp modelId="{76100553-7557-4D14-A50F-73E2B6178136}">
      <dsp:nvSpPr>
        <dsp:cNvPr id="0" name=""/>
        <dsp:cNvSpPr/>
      </dsp:nvSpPr>
      <dsp:spPr>
        <a:xfrm>
          <a:off x="84173" y="84173"/>
          <a:ext cx="1663573" cy="67338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B475D9-FD0C-46EB-8447-C2AB5CB52FCD}">
      <dsp:nvSpPr>
        <dsp:cNvPr id="0" name=""/>
        <dsp:cNvSpPr/>
      </dsp:nvSpPr>
      <dsp:spPr>
        <a:xfrm>
          <a:off x="0" y="925907"/>
          <a:ext cx="8317865" cy="8417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3000" b="1" kern="1200" dirty="0">
              <a:solidFill>
                <a:schemeClr val="accent1"/>
              </a:solidFill>
            </a:rPr>
            <a:t>                                                                                           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</a:pPr>
          <a:r>
            <a:rPr lang="es-HN" sz="3000" b="1" kern="1200" dirty="0">
              <a:solidFill>
                <a:schemeClr val="accent1"/>
              </a:solidFill>
            </a:rPr>
            <a:t>COMPRAS TOTALES  </a:t>
          </a:r>
          <a:r>
            <a:rPr lang="es-HN" sz="2000" b="1" i="1" kern="1200" dirty="0"/>
            <a:t>L.   47,987,204.73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</a:pPr>
          <a:r>
            <a:rPr lang="es-HN" sz="1700" b="1" i="1" kern="1200" dirty="0"/>
            <a:t>     </a:t>
          </a:r>
          <a:r>
            <a:rPr lang="es-HN" sz="1500" b="0" kern="1200" dirty="0"/>
            <a:t>Promedio mensual de compras:     </a:t>
          </a:r>
          <a:r>
            <a:rPr lang="es-HN" sz="1500" b="1" i="1" kern="1200" dirty="0"/>
            <a:t>L.    4,362,473.16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2700" kern="1200" dirty="0"/>
            <a:t> </a:t>
          </a:r>
        </a:p>
      </dsp:txBody>
      <dsp:txXfrm>
        <a:off x="1747746" y="925907"/>
        <a:ext cx="6570118" cy="841734"/>
      </dsp:txXfrm>
    </dsp:sp>
    <dsp:sp modelId="{10BD4B98-3BDB-44BF-A57A-0CB58F9BEB9F}">
      <dsp:nvSpPr>
        <dsp:cNvPr id="0" name=""/>
        <dsp:cNvSpPr/>
      </dsp:nvSpPr>
      <dsp:spPr>
        <a:xfrm>
          <a:off x="84173" y="1010080"/>
          <a:ext cx="1663573" cy="67338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8605B4-A935-465E-81CF-072196542990}">
      <dsp:nvSpPr>
        <dsp:cNvPr id="0" name=""/>
        <dsp:cNvSpPr/>
      </dsp:nvSpPr>
      <dsp:spPr>
        <a:xfrm>
          <a:off x="0" y="1851815"/>
          <a:ext cx="8317865" cy="11316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HN" sz="3000" b="1" kern="1200">
              <a:solidFill>
                <a:schemeClr val="accent1"/>
              </a:solidFill>
            </a:rPr>
            <a:t> TRANSACCIONES</a:t>
          </a:r>
          <a:r>
            <a:rPr lang="es-HN" sz="3000" b="1" kern="1200"/>
            <a:t> 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HN" sz="2800" b="1" kern="1200"/>
            <a:t>9,110</a:t>
          </a:r>
          <a:r>
            <a:rPr lang="es-HN" sz="1700" b="1" kern="1200"/>
            <a:t> </a:t>
          </a:r>
          <a:r>
            <a:rPr lang="es-HN" sz="1700" b="1" i="1" kern="1200"/>
            <a:t>Compras En Línea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HN" sz="1500" b="0" kern="1200"/>
            <a:t>Promedio mensual de transacciones:       </a:t>
          </a:r>
          <a:r>
            <a:rPr lang="es-HN" sz="1500" b="1" i="1" kern="1200"/>
            <a:t>828</a:t>
          </a:r>
          <a:endParaRPr lang="es-HN" sz="2000" kern="1200"/>
        </a:p>
      </dsp:txBody>
      <dsp:txXfrm>
        <a:off x="1747746" y="1851815"/>
        <a:ext cx="6570118" cy="1131602"/>
      </dsp:txXfrm>
    </dsp:sp>
    <dsp:sp modelId="{3C2902DF-EBE9-4D05-A84E-916270F35F6C}">
      <dsp:nvSpPr>
        <dsp:cNvPr id="0" name=""/>
        <dsp:cNvSpPr/>
      </dsp:nvSpPr>
      <dsp:spPr>
        <a:xfrm>
          <a:off x="84173" y="2080922"/>
          <a:ext cx="1663573" cy="67338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EC7E58-D085-4FC1-B6BA-19AF46392CFD}">
      <dsp:nvSpPr>
        <dsp:cNvPr id="0" name=""/>
        <dsp:cNvSpPr/>
      </dsp:nvSpPr>
      <dsp:spPr>
        <a:xfrm>
          <a:off x="0" y="3067590"/>
          <a:ext cx="8317865" cy="10442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HN" sz="3000" b="1" kern="1200" dirty="0">
              <a:solidFill>
                <a:schemeClr val="accent1"/>
              </a:solidFill>
            </a:rPr>
            <a:t>MAYOR COMPRADOR</a:t>
          </a:r>
          <a:r>
            <a:rPr lang="es-HN" sz="3000" b="1" kern="1200" dirty="0"/>
            <a:t> 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HN" sz="2800" b="1" kern="1200" dirty="0"/>
            <a:t>Secretaría de Salud</a:t>
          </a:r>
          <a:r>
            <a:rPr lang="es-HN" sz="1700" b="1" kern="1200" dirty="0"/>
            <a:t>                                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HN" sz="1500" b="0" kern="1200" dirty="0"/>
            <a:t>En total el Catálogo ha sido utilizado por 54 </a:t>
          </a:r>
          <a:r>
            <a:rPr lang="es-HN" sz="1500" b="0" kern="1200" dirty="0" smtClean="0"/>
            <a:t>instituciones</a:t>
          </a:r>
          <a:endParaRPr lang="es-HN" sz="2000" kern="1200" dirty="0"/>
        </a:p>
      </dsp:txBody>
      <dsp:txXfrm>
        <a:off x="1747746" y="3067590"/>
        <a:ext cx="6570118" cy="1044204"/>
      </dsp:txXfrm>
    </dsp:sp>
    <dsp:sp modelId="{52EE6826-BD07-438A-9159-D3CBFD8DCB1C}">
      <dsp:nvSpPr>
        <dsp:cNvPr id="0" name=""/>
        <dsp:cNvSpPr/>
      </dsp:nvSpPr>
      <dsp:spPr>
        <a:xfrm>
          <a:off x="84173" y="3252999"/>
          <a:ext cx="1663573" cy="67338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54F328-4E77-478B-A1BC-A2C73C47240E}">
      <dsp:nvSpPr>
        <dsp:cNvPr id="0" name=""/>
        <dsp:cNvSpPr/>
      </dsp:nvSpPr>
      <dsp:spPr>
        <a:xfrm>
          <a:off x="0" y="4195968"/>
          <a:ext cx="8317865" cy="8417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HN" sz="1900" b="1" kern="1200" dirty="0">
              <a:solidFill>
                <a:schemeClr val="accent1"/>
              </a:solidFill>
            </a:rPr>
            <a:t>CATÁLOGO CON MAYOR NÚMERO DE UNIDADES COMPRADAS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HN" sz="1800" b="1" i="1" kern="1200" dirty="0"/>
            <a:t>Útiles de Oficina con 455,145 unidades</a:t>
          </a:r>
          <a:endParaRPr lang="es-HN" sz="1800" kern="1200" dirty="0"/>
        </a:p>
      </dsp:txBody>
      <dsp:txXfrm>
        <a:off x="1747746" y="4195968"/>
        <a:ext cx="6570118" cy="841734"/>
      </dsp:txXfrm>
    </dsp:sp>
    <dsp:sp modelId="{7C5637B3-B283-47DD-8C93-8BB268F8A50F}">
      <dsp:nvSpPr>
        <dsp:cNvPr id="0" name=""/>
        <dsp:cNvSpPr/>
      </dsp:nvSpPr>
      <dsp:spPr>
        <a:xfrm>
          <a:off x="84173" y="4280142"/>
          <a:ext cx="1663573" cy="67338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0C9A-446A-4225-A637-167097B1C743}" type="datetimeFigureOut">
              <a:rPr lang="es-HN" smtClean="0"/>
              <a:pPr/>
              <a:t>20/10/2014</a:t>
            </a:fld>
            <a:endParaRPr lang="es-HN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EEE5-BF96-490F-95D4-AFEA74FABDE8}" type="slidenum">
              <a:rPr lang="es-HN" smtClean="0"/>
              <a:pPr/>
              <a:t>‹Nº›</a:t>
            </a:fld>
            <a:endParaRPr lang="es-H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0C9A-446A-4225-A637-167097B1C743}" type="datetimeFigureOut">
              <a:rPr lang="es-HN" smtClean="0"/>
              <a:pPr/>
              <a:t>20/10/2014</a:t>
            </a:fld>
            <a:endParaRPr lang="es-HN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EEE5-BF96-490F-95D4-AFEA74FABDE8}" type="slidenum">
              <a:rPr lang="es-HN" smtClean="0"/>
              <a:pPr/>
              <a:t>‹Nº›</a:t>
            </a:fld>
            <a:endParaRPr lang="es-H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0C9A-446A-4225-A637-167097B1C743}" type="datetimeFigureOut">
              <a:rPr lang="es-HN" smtClean="0"/>
              <a:pPr/>
              <a:t>20/10/2014</a:t>
            </a:fld>
            <a:endParaRPr lang="es-HN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EEE5-BF96-490F-95D4-AFEA74FABDE8}" type="slidenum">
              <a:rPr lang="es-HN" smtClean="0"/>
              <a:pPr/>
              <a:t>‹Nº›</a:t>
            </a:fld>
            <a:endParaRPr lang="es-H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0C9A-446A-4225-A637-167097B1C743}" type="datetimeFigureOut">
              <a:rPr lang="es-HN" smtClean="0"/>
              <a:pPr/>
              <a:t>20/10/2014</a:t>
            </a:fld>
            <a:endParaRPr lang="es-HN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EEE5-BF96-490F-95D4-AFEA74FABDE8}" type="slidenum">
              <a:rPr lang="es-HN" smtClean="0"/>
              <a:pPr/>
              <a:t>‹Nº›</a:t>
            </a:fld>
            <a:endParaRPr lang="es-H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0C9A-446A-4225-A637-167097B1C743}" type="datetimeFigureOut">
              <a:rPr lang="es-HN" smtClean="0"/>
              <a:pPr/>
              <a:t>20/10/2014</a:t>
            </a:fld>
            <a:endParaRPr lang="es-HN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EEE5-BF96-490F-95D4-AFEA74FABDE8}" type="slidenum">
              <a:rPr lang="es-HN" smtClean="0"/>
              <a:pPr/>
              <a:t>‹Nº›</a:t>
            </a:fld>
            <a:endParaRPr lang="es-H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0C9A-446A-4225-A637-167097B1C743}" type="datetimeFigureOut">
              <a:rPr lang="es-HN" smtClean="0"/>
              <a:pPr/>
              <a:t>20/10/2014</a:t>
            </a:fld>
            <a:endParaRPr lang="es-HN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EEE5-BF96-490F-95D4-AFEA74FABDE8}" type="slidenum">
              <a:rPr lang="es-HN" smtClean="0"/>
              <a:pPr/>
              <a:t>‹Nº›</a:t>
            </a:fld>
            <a:endParaRPr lang="es-H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0C9A-446A-4225-A637-167097B1C743}" type="datetimeFigureOut">
              <a:rPr lang="es-HN" smtClean="0"/>
              <a:pPr/>
              <a:t>20/10/2014</a:t>
            </a:fld>
            <a:endParaRPr lang="es-HN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EEE5-BF96-490F-95D4-AFEA74FABDE8}" type="slidenum">
              <a:rPr lang="es-HN" smtClean="0"/>
              <a:pPr/>
              <a:t>‹Nº›</a:t>
            </a:fld>
            <a:endParaRPr lang="es-H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0C9A-446A-4225-A637-167097B1C743}" type="datetimeFigureOut">
              <a:rPr lang="es-HN" smtClean="0"/>
              <a:pPr/>
              <a:t>20/10/2014</a:t>
            </a:fld>
            <a:endParaRPr lang="es-HN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EEE5-BF96-490F-95D4-AFEA74FABDE8}" type="slidenum">
              <a:rPr lang="es-HN" smtClean="0"/>
              <a:pPr/>
              <a:t>‹Nº›</a:t>
            </a:fld>
            <a:endParaRPr lang="es-H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0C9A-446A-4225-A637-167097B1C743}" type="datetimeFigureOut">
              <a:rPr lang="es-HN" smtClean="0"/>
              <a:pPr/>
              <a:t>20/10/2014</a:t>
            </a:fld>
            <a:endParaRPr lang="es-HN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EEE5-BF96-490F-95D4-AFEA74FABDE8}" type="slidenum">
              <a:rPr lang="es-HN" smtClean="0"/>
              <a:pPr/>
              <a:t>‹Nº›</a:t>
            </a:fld>
            <a:endParaRPr lang="es-H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0C9A-446A-4225-A637-167097B1C743}" type="datetimeFigureOut">
              <a:rPr lang="es-HN" smtClean="0"/>
              <a:pPr/>
              <a:t>20/10/2014</a:t>
            </a:fld>
            <a:endParaRPr lang="es-HN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EEE5-BF96-490F-95D4-AFEA74FABDE8}" type="slidenum">
              <a:rPr lang="es-HN" smtClean="0"/>
              <a:pPr/>
              <a:t>‹Nº›</a:t>
            </a:fld>
            <a:endParaRPr lang="es-H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0C9A-446A-4225-A637-167097B1C743}" type="datetimeFigureOut">
              <a:rPr lang="es-HN" smtClean="0"/>
              <a:pPr/>
              <a:t>20/10/2014</a:t>
            </a:fld>
            <a:endParaRPr lang="es-HN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EEE5-BF96-490F-95D4-AFEA74FABDE8}" type="slidenum">
              <a:rPr lang="es-HN" smtClean="0"/>
              <a:pPr/>
              <a:t>‹Nº›</a:t>
            </a:fld>
            <a:endParaRPr lang="es-H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A0C9A-446A-4225-A637-167097B1C743}" type="datetimeFigureOut">
              <a:rPr lang="es-HN" smtClean="0"/>
              <a:pPr/>
              <a:t>20/10/2014</a:t>
            </a:fld>
            <a:endParaRPr lang="es-HN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9EEE5-BF96-490F-95D4-AFEA74FABDE8}" type="slidenum">
              <a:rPr lang="es-HN" smtClean="0"/>
              <a:pPr/>
              <a:t>‹Nº›</a:t>
            </a:fld>
            <a:endParaRPr lang="es-H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4" Type="http://schemas.openxmlformats.org/officeDocument/2006/relationships/hyperlink" Target="Informe%20de%20Incumplimientos.doc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pia%20de%20CxCE-a-2013NOV30.xlsx" TargetMode="Externa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pia%20de%20CxCE-a-2013NOV30.xlsx" TargetMode="External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MPARATIVO%20DE%20PRECIOS%20UNIFORMADO.docx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HN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ONCAE</a:t>
            </a:r>
            <a:endParaRPr lang="es-HN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91680" y="3356992"/>
            <a:ext cx="5760640" cy="766936"/>
          </a:xfrm>
        </p:spPr>
        <p:txBody>
          <a:bodyPr>
            <a:normAutofit/>
          </a:bodyPr>
          <a:lstStyle/>
          <a:p>
            <a:r>
              <a:rPr lang="es-H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INFORME DE AHORROS </a:t>
            </a:r>
          </a:p>
          <a:p>
            <a:r>
              <a:rPr lang="es-H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OBTENIDOS EN CATÁLOGO ELECTRÓNICO</a:t>
            </a:r>
            <a:endParaRPr lang="es-HN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131840" y="6396335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sz="1200" dirty="0" smtClean="0">
                <a:solidFill>
                  <a:schemeClr val="bg1"/>
                </a:solidFill>
              </a:rPr>
              <a:t>ABOGADO HÉCTOR MARTIN CERRATO</a:t>
            </a:r>
          </a:p>
          <a:p>
            <a:pPr algn="ctr"/>
            <a:r>
              <a:rPr lang="es-HN" sz="1200" dirty="0" smtClean="0">
                <a:solidFill>
                  <a:schemeClr val="bg1"/>
                </a:solidFill>
              </a:rPr>
              <a:t>Director General</a:t>
            </a:r>
            <a:endParaRPr lang="es-HN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131840" y="6396335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sz="1200" dirty="0" smtClean="0">
                <a:solidFill>
                  <a:schemeClr val="bg1"/>
                </a:solidFill>
              </a:rPr>
              <a:t>ABOGADO HÉCTOR MARTIN CERRATO</a:t>
            </a:r>
          </a:p>
          <a:p>
            <a:pPr algn="ctr"/>
            <a:r>
              <a:rPr lang="es-HN" sz="1200" dirty="0" smtClean="0">
                <a:solidFill>
                  <a:schemeClr val="bg1"/>
                </a:solidFill>
              </a:rPr>
              <a:t>Director General</a:t>
            </a:r>
            <a:endParaRPr lang="es-HN" sz="1200" dirty="0">
              <a:solidFill>
                <a:schemeClr val="bg1"/>
              </a:solidFill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s-HN" b="1" dirty="0" smtClean="0">
                <a:solidFill>
                  <a:schemeClr val="bg1"/>
                </a:solidFill>
              </a:rPr>
              <a:t>Impacto del Catálogo Electrónico</a:t>
            </a:r>
            <a:endParaRPr lang="es-HN" b="1" dirty="0">
              <a:solidFill>
                <a:schemeClr val="bg1"/>
              </a:solidFill>
            </a:endParaRPr>
          </a:p>
        </p:txBody>
      </p:sp>
      <p:pic>
        <p:nvPicPr>
          <p:cNvPr id="7" name="6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2"/>
            <a:ext cx="8856984" cy="47525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131840" y="6396335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sz="1200" dirty="0" smtClean="0">
                <a:solidFill>
                  <a:schemeClr val="bg1"/>
                </a:solidFill>
              </a:rPr>
              <a:t>ABOGADO HÉCTOR MARTIN CERRATO</a:t>
            </a:r>
          </a:p>
          <a:p>
            <a:pPr algn="ctr"/>
            <a:r>
              <a:rPr lang="es-HN" sz="1200" dirty="0" smtClean="0">
                <a:solidFill>
                  <a:schemeClr val="bg1"/>
                </a:solidFill>
              </a:rPr>
              <a:t>Director General</a:t>
            </a:r>
            <a:endParaRPr lang="es-HN" sz="1200" dirty="0">
              <a:solidFill>
                <a:schemeClr val="bg1"/>
              </a:solidFill>
            </a:endParaRPr>
          </a:p>
        </p:txBody>
      </p:sp>
      <p:pic>
        <p:nvPicPr>
          <p:cNvPr id="5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71" y="1412776"/>
            <a:ext cx="8829040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4293096"/>
            <a:ext cx="8692883" cy="12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364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131840" y="6396335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sz="1200" dirty="0" smtClean="0">
                <a:solidFill>
                  <a:schemeClr val="bg1"/>
                </a:solidFill>
              </a:rPr>
              <a:t>ABOGADO HÉCTOR MARTIN CERRATO</a:t>
            </a:r>
          </a:p>
          <a:p>
            <a:pPr algn="ctr"/>
            <a:r>
              <a:rPr lang="es-HN" sz="1200" dirty="0" smtClean="0">
                <a:solidFill>
                  <a:schemeClr val="bg1"/>
                </a:solidFill>
              </a:rPr>
              <a:t>Director General</a:t>
            </a:r>
            <a:endParaRPr lang="es-HN" sz="1200" dirty="0">
              <a:solidFill>
                <a:schemeClr val="bg1"/>
              </a:solidFill>
            </a:endParaRPr>
          </a:p>
        </p:txBody>
      </p:sp>
      <p:pic>
        <p:nvPicPr>
          <p:cNvPr id="5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71" y="1412776"/>
            <a:ext cx="8829040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4293096"/>
            <a:ext cx="8692883" cy="12961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CuadroTexto"/>
          <p:cNvSpPr txBox="1"/>
          <p:nvPr/>
        </p:nvSpPr>
        <p:spPr>
          <a:xfrm>
            <a:off x="6444208" y="6021288"/>
            <a:ext cx="2448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1000" dirty="0" smtClean="0">
                <a:hlinkClick r:id="rId4" action="ppaction://hlinkfile"/>
              </a:rPr>
              <a:t>Informe de Incumplimientos.docx</a:t>
            </a:r>
            <a:endParaRPr lang="es-HN" sz="1000" dirty="0"/>
          </a:p>
        </p:txBody>
      </p:sp>
    </p:spTree>
    <p:extLst>
      <p:ext uri="{BB962C8B-B14F-4D97-AF65-F5344CB8AC3E}">
        <p14:creationId xmlns:p14="http://schemas.microsoft.com/office/powerpoint/2010/main" val="197459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131840" y="6396335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sz="1200" dirty="0" smtClean="0">
                <a:solidFill>
                  <a:schemeClr val="bg1"/>
                </a:solidFill>
              </a:rPr>
              <a:t>ABOGADO HÉCTOR MARTIN CERRATO</a:t>
            </a:r>
          </a:p>
          <a:p>
            <a:pPr algn="ctr"/>
            <a:r>
              <a:rPr lang="es-HN" sz="1200" dirty="0" smtClean="0">
                <a:solidFill>
                  <a:schemeClr val="bg1"/>
                </a:solidFill>
              </a:rPr>
              <a:t>Director General</a:t>
            </a:r>
            <a:endParaRPr lang="es-HN" sz="1200" dirty="0">
              <a:solidFill>
                <a:schemeClr val="bg1"/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HN" sz="4800" b="1" dirty="0" smtClean="0"/>
          </a:p>
          <a:p>
            <a:pPr marL="0" indent="0" algn="ctr">
              <a:buNone/>
            </a:pPr>
            <a:endParaRPr lang="es-HN" sz="4800" b="1" dirty="0"/>
          </a:p>
          <a:p>
            <a:pPr marL="0" indent="0" algn="ctr">
              <a:buNone/>
            </a:pPr>
            <a:r>
              <a:rPr lang="es-HN" sz="4800" b="1" dirty="0" smtClean="0"/>
              <a:t>GRACIAS POR SU </a:t>
            </a:r>
            <a:r>
              <a:rPr lang="es-HN" sz="4800" b="1" dirty="0" smtClean="0"/>
              <a:t>ATENCIÓN</a:t>
            </a:r>
            <a:endParaRPr lang="es-HN" sz="4800" b="1" dirty="0"/>
          </a:p>
        </p:txBody>
      </p:sp>
    </p:spTree>
    <p:extLst>
      <p:ext uri="{BB962C8B-B14F-4D97-AF65-F5344CB8AC3E}">
        <p14:creationId xmlns:p14="http://schemas.microsoft.com/office/powerpoint/2010/main" val="22976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s-HN" b="1" dirty="0" smtClean="0">
                <a:solidFill>
                  <a:schemeClr val="bg1"/>
                </a:solidFill>
              </a:rPr>
              <a:t>Catálogo Electrónico</a:t>
            </a:r>
            <a:endParaRPr lang="es-HN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956128966"/>
              </p:ext>
            </p:extLst>
          </p:nvPr>
        </p:nvGraphicFramePr>
        <p:xfrm>
          <a:off x="467544" y="1124744"/>
          <a:ext cx="8317865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2723" y="6207115"/>
            <a:ext cx="4176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1000" b="1" dirty="0" smtClean="0">
                <a:solidFill>
                  <a:schemeClr val="tx2"/>
                </a:solidFill>
              </a:rPr>
              <a:t>Datos del 1 de enero hasta el 30 de noviembre del 2013.</a:t>
            </a:r>
            <a:endParaRPr lang="es-HN" sz="1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s-HN" b="1" dirty="0" smtClean="0">
                <a:solidFill>
                  <a:schemeClr val="bg1"/>
                </a:solidFill>
              </a:rPr>
              <a:t>Ahorros – Honduras 2013</a:t>
            </a:r>
            <a:endParaRPr lang="es-HN" b="1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723" y="6207115"/>
            <a:ext cx="4176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1000" b="1" dirty="0" smtClean="0">
                <a:solidFill>
                  <a:schemeClr val="tx2"/>
                </a:solidFill>
              </a:rPr>
              <a:t>Datos del 1 de enero hasta el 30 de noviembre del 2013.</a:t>
            </a:r>
            <a:endParaRPr lang="es-HN" sz="1000" b="1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496944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968957" y="5810750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1200" dirty="0" smtClean="0">
                <a:hlinkClick r:id="rId3" action="ppaction://hlinkfile"/>
              </a:rPr>
              <a:t>Copia de CxCE-a-2013NOV30.xlsx</a:t>
            </a:r>
            <a:endParaRPr lang="es-HN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743400" y="6131368"/>
            <a:ext cx="540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1200" dirty="0"/>
              <a:t>http://www.honducompras.gob.hn/ConvenioMarco/Default.aspx</a:t>
            </a:r>
          </a:p>
        </p:txBody>
      </p:sp>
    </p:spTree>
    <p:extLst>
      <p:ext uri="{BB962C8B-B14F-4D97-AF65-F5344CB8AC3E}">
        <p14:creationId xmlns:p14="http://schemas.microsoft.com/office/powerpoint/2010/main" val="126141650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s-HN" b="1" dirty="0">
                <a:solidFill>
                  <a:schemeClr val="bg1"/>
                </a:solidFill>
              </a:rPr>
              <a:t>Ahorros – Honduras 2013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80" y="1268760"/>
            <a:ext cx="881192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4644008" y="5949249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1200" dirty="0" smtClean="0">
                <a:hlinkClick r:id="rId3" action="ppaction://hlinkfile"/>
              </a:rPr>
              <a:t>Copia de CxCE-a-2013NOV30.xlsx</a:t>
            </a:r>
            <a:endParaRPr lang="es-HN" sz="12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56992"/>
            <a:ext cx="8423275" cy="2370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51408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s-HN" b="1" dirty="0" smtClean="0">
                <a:solidFill>
                  <a:schemeClr val="bg1"/>
                </a:solidFill>
              </a:rPr>
              <a:t>Respaldo de los Precios</a:t>
            </a:r>
            <a:endParaRPr lang="es-HN" b="1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124744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HN" sz="1200" dirty="0" smtClean="0"/>
              <a:t>En el mes de marzo del 2013 se realizó el primer monitoreo comparativo de los precios de catálogo. Al mes de diciembre la variación de los precios fue mucho mayor debido a la competencia generada por el Catálogo Electrónico identificándose disminuciones desde un 17% hasta más de un 53%. </a:t>
            </a:r>
          </a:p>
        </p:txBody>
      </p:sp>
      <p:pic>
        <p:nvPicPr>
          <p:cNvPr id="10" name="9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101498"/>
            <a:ext cx="8634095" cy="406380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CuadroTexto"/>
          <p:cNvSpPr txBox="1"/>
          <p:nvPr/>
        </p:nvSpPr>
        <p:spPr>
          <a:xfrm>
            <a:off x="395536" y="191683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b="1" dirty="0" smtClean="0"/>
              <a:t>Tintas y </a:t>
            </a:r>
            <a:r>
              <a:rPr lang="es-HN" b="1" dirty="0" err="1" smtClean="0"/>
              <a:t>Tóners</a:t>
            </a:r>
            <a:endParaRPr lang="es-HN" b="1" dirty="0"/>
          </a:p>
        </p:txBody>
      </p:sp>
    </p:spTree>
    <p:extLst>
      <p:ext uri="{BB962C8B-B14F-4D97-AF65-F5344CB8AC3E}">
        <p14:creationId xmlns:p14="http://schemas.microsoft.com/office/powerpoint/2010/main" val="30868236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s-HN" b="1" dirty="0" smtClean="0">
                <a:solidFill>
                  <a:schemeClr val="bg1"/>
                </a:solidFill>
              </a:rPr>
              <a:t>Respaldo de los Precios</a:t>
            </a:r>
            <a:endParaRPr lang="es-HN" b="1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9144000" cy="5147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796136" y="612799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1000" dirty="0">
                <a:hlinkClick r:id="rId3" action="ppaction://hlinkfile"/>
              </a:rPr>
              <a:t>COMPARATIVO DE PRECIOS UNIFORMADO.docx</a:t>
            </a:r>
            <a:endParaRPr lang="es-HN" sz="1000" dirty="0"/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6275941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s-HN" b="1" dirty="0" smtClean="0">
                <a:solidFill>
                  <a:schemeClr val="bg1"/>
                </a:solidFill>
              </a:rPr>
              <a:t>Impacto del Catálogo Electrónico</a:t>
            </a:r>
            <a:endParaRPr lang="es-HN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4" y="1494076"/>
            <a:ext cx="90106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95536" y="11247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b="1" dirty="0" smtClean="0"/>
              <a:t>Tintas y </a:t>
            </a:r>
            <a:r>
              <a:rPr lang="es-HN" b="1" dirty="0" err="1" smtClean="0"/>
              <a:t>Tóners</a:t>
            </a:r>
            <a:endParaRPr lang="es-HN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51520" y="2924547"/>
            <a:ext cx="2079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b="1" dirty="0" smtClean="0"/>
              <a:t>Útiles de Oficina</a:t>
            </a:r>
            <a:endParaRPr lang="es-HN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3356595"/>
            <a:ext cx="9014652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2" y="5092372"/>
            <a:ext cx="90106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270070" y="4725144"/>
            <a:ext cx="2079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b="1" dirty="0" smtClean="0"/>
              <a:t>Papelería</a:t>
            </a:r>
            <a:endParaRPr lang="es-HN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3347864" y="6453336"/>
            <a:ext cx="568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HN" sz="1000" dirty="0" smtClean="0">
                <a:solidFill>
                  <a:schemeClr val="bg1"/>
                </a:solidFill>
              </a:rPr>
              <a:t>Ejecución comparada I-II-III Trimestre años 2012 – 2013</a:t>
            </a:r>
          </a:p>
          <a:p>
            <a:pPr algn="r"/>
            <a:r>
              <a:rPr lang="es-HN" sz="1000" dirty="0" smtClean="0">
                <a:solidFill>
                  <a:schemeClr val="bg1"/>
                </a:solidFill>
              </a:rPr>
              <a:t>Fuente DGP-SEFIN</a:t>
            </a:r>
            <a:endParaRPr lang="es-HN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39592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2664296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131840" y="6396335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sz="1200" dirty="0" smtClean="0">
                <a:solidFill>
                  <a:schemeClr val="bg1"/>
                </a:solidFill>
              </a:rPr>
              <a:t>ABOGADO HÉCTOR MARTIN CERRATO</a:t>
            </a:r>
          </a:p>
          <a:p>
            <a:pPr algn="ctr"/>
            <a:r>
              <a:rPr lang="es-HN" sz="1200" dirty="0" smtClean="0">
                <a:solidFill>
                  <a:schemeClr val="bg1"/>
                </a:solidFill>
              </a:rPr>
              <a:t>Director General</a:t>
            </a:r>
            <a:endParaRPr lang="es-HN" sz="1200" dirty="0">
              <a:solidFill>
                <a:schemeClr val="bg1"/>
              </a:solidFill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s-HN" b="1" dirty="0" smtClean="0">
                <a:solidFill>
                  <a:schemeClr val="bg1"/>
                </a:solidFill>
              </a:rPr>
              <a:t>Impacto del Catálogo Electrónico</a:t>
            </a:r>
            <a:endParaRPr lang="es-HN" b="1" dirty="0">
              <a:solidFill>
                <a:schemeClr val="bg1"/>
              </a:solidFill>
            </a:endParaRPr>
          </a:p>
        </p:txBody>
      </p:sp>
      <p:pic>
        <p:nvPicPr>
          <p:cNvPr id="8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799" y="2076354"/>
            <a:ext cx="5886450" cy="3569385"/>
          </a:xfrm>
          <a:prstGeom prst="rect">
            <a:avLst/>
          </a:prstGeom>
        </p:spPr>
      </p:pic>
      <p:sp>
        <p:nvSpPr>
          <p:cNvPr id="3" name="2 Elipse"/>
          <p:cNvSpPr/>
          <p:nvPr/>
        </p:nvSpPr>
        <p:spPr>
          <a:xfrm>
            <a:off x="2195736" y="2996952"/>
            <a:ext cx="911063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0" name="9 Elipse"/>
          <p:cNvSpPr/>
          <p:nvPr/>
        </p:nvSpPr>
        <p:spPr>
          <a:xfrm>
            <a:off x="1583669" y="3656951"/>
            <a:ext cx="126396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5" name="4 CuadroTexto"/>
          <p:cNvSpPr txBox="1"/>
          <p:nvPr/>
        </p:nvSpPr>
        <p:spPr>
          <a:xfrm>
            <a:off x="395536" y="1073641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1400" b="1" dirty="0" smtClean="0"/>
              <a:t>Información del F01</a:t>
            </a:r>
            <a:endParaRPr lang="es-HN" sz="14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275856" y="1533818"/>
            <a:ext cx="417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1400" b="1" dirty="0" smtClean="0"/>
              <a:t>Copia de pantalla de catálogo electrónico</a:t>
            </a:r>
            <a:endParaRPr lang="es-HN" sz="1400" b="1" dirty="0"/>
          </a:p>
        </p:txBody>
      </p:sp>
    </p:spTree>
    <p:extLst>
      <p:ext uri="{BB962C8B-B14F-4D97-AF65-F5344CB8AC3E}">
        <p14:creationId xmlns:p14="http://schemas.microsoft.com/office/powerpoint/2010/main" val="40654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" y="1556792"/>
            <a:ext cx="3048000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131840" y="6396335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sz="1200" dirty="0" smtClean="0">
                <a:solidFill>
                  <a:schemeClr val="bg1"/>
                </a:solidFill>
              </a:rPr>
              <a:t>ABOGADO HÉCTOR MARTIN CERRATO</a:t>
            </a:r>
          </a:p>
          <a:p>
            <a:pPr algn="ctr"/>
            <a:r>
              <a:rPr lang="es-HN" sz="1200" dirty="0" smtClean="0">
                <a:solidFill>
                  <a:schemeClr val="bg1"/>
                </a:solidFill>
              </a:rPr>
              <a:t>Director General</a:t>
            </a:r>
            <a:endParaRPr lang="es-HN" sz="1200" dirty="0">
              <a:solidFill>
                <a:schemeClr val="bg1"/>
              </a:solidFill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s-HN" b="1" dirty="0" smtClean="0">
                <a:solidFill>
                  <a:schemeClr val="bg1"/>
                </a:solidFill>
              </a:rPr>
              <a:t>Impacto del Catálogo Electrónico</a:t>
            </a:r>
            <a:endParaRPr lang="es-HN" b="1" dirty="0">
              <a:solidFill>
                <a:schemeClr val="bg1"/>
              </a:solidFill>
            </a:endParaRPr>
          </a:p>
        </p:txBody>
      </p:sp>
      <p:sp>
        <p:nvSpPr>
          <p:cNvPr id="3" name="2 Elipse"/>
          <p:cNvSpPr/>
          <p:nvPr/>
        </p:nvSpPr>
        <p:spPr>
          <a:xfrm>
            <a:off x="2292785" y="2778761"/>
            <a:ext cx="911063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0" name="9 Elipse"/>
          <p:cNvSpPr/>
          <p:nvPr/>
        </p:nvSpPr>
        <p:spPr>
          <a:xfrm>
            <a:off x="1867874" y="5067627"/>
            <a:ext cx="126396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11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077072"/>
            <a:ext cx="5617595" cy="2232248"/>
          </a:xfrm>
          <a:prstGeom prst="rect">
            <a:avLst/>
          </a:prstGeom>
        </p:spPr>
      </p:pic>
      <p:pic>
        <p:nvPicPr>
          <p:cNvPr id="12" name="6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7" y="1708352"/>
            <a:ext cx="5761611" cy="2361599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3358227" y="1249015"/>
            <a:ext cx="417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1400" b="1" dirty="0" smtClean="0"/>
              <a:t>Copia de pantalla de catálogo electrónico</a:t>
            </a:r>
            <a:endParaRPr lang="es-HN" sz="14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28036" y="1227529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1400" b="1" dirty="0" smtClean="0"/>
              <a:t>Información del F01</a:t>
            </a:r>
            <a:endParaRPr lang="es-HN" sz="1400" b="1" dirty="0"/>
          </a:p>
        </p:txBody>
      </p:sp>
    </p:spTree>
    <p:extLst>
      <p:ext uri="{BB962C8B-B14F-4D97-AF65-F5344CB8AC3E}">
        <p14:creationId xmlns:p14="http://schemas.microsoft.com/office/powerpoint/2010/main" val="45516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280</Words>
  <Application>Microsoft Office PowerPoint</Application>
  <PresentationFormat>Presentación en pantalla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ONCAE</vt:lpstr>
      <vt:lpstr>Catálogo Electrónico</vt:lpstr>
      <vt:lpstr>Ahorros – Honduras 2013</vt:lpstr>
      <vt:lpstr>Ahorros – Honduras 2013</vt:lpstr>
      <vt:lpstr>Respaldo de los Precios</vt:lpstr>
      <vt:lpstr>Respaldo de los Precios</vt:lpstr>
      <vt:lpstr>Impacto del Catálogo Electrónico</vt:lpstr>
      <vt:lpstr>Impacto del Catálogo Electrónico</vt:lpstr>
      <vt:lpstr>Impacto del Catálogo Electrónico</vt:lpstr>
      <vt:lpstr>Impacto del Catálogo Electrónico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ONCAE</dc:title>
  <dc:creator>ovalladares</dc:creator>
  <cp:lastModifiedBy>Marlon Zuniga</cp:lastModifiedBy>
  <cp:revision>37</cp:revision>
  <dcterms:created xsi:type="dcterms:W3CDTF">2013-02-12T21:10:23Z</dcterms:created>
  <dcterms:modified xsi:type="dcterms:W3CDTF">2014-10-20T17:45:33Z</dcterms:modified>
</cp:coreProperties>
</file>