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2" r:id="rId4"/>
    <p:sldId id="259" r:id="rId5"/>
    <p:sldId id="295" r:id="rId6"/>
    <p:sldId id="296" r:id="rId7"/>
    <p:sldId id="297" r:id="rId8"/>
    <p:sldId id="300" r:id="rId9"/>
    <p:sldId id="303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4" r:id="rId19"/>
    <p:sldId id="315" r:id="rId20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mis marilu molina figueroa" initials="ymmf" lastIdx="1" clrIdx="0">
    <p:extLst>
      <p:ext uri="{19B8F6BF-5375-455C-9EA6-DF929625EA0E}">
        <p15:presenceInfo xmlns:p15="http://schemas.microsoft.com/office/powerpoint/2012/main" userId="19ef554137eb85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B3B7B-7EC0-4769-9CC1-6EBCA323E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FEE406-D3D9-47A6-9D9E-31480338B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F6FA3A-92D3-49EB-BE29-5929A6DA2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872E-A171-4A41-8786-0608F8318F0F}" type="datetimeFigureOut">
              <a:rPr lang="es-ES" smtClean="0"/>
              <a:t>26/10/20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349DB7-DD16-4050-BEEC-387FD9E11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88713D-A6B3-4230-BC1C-1954892E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06FB-EEC5-4427-ABA8-968C98465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8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9B755-FD96-484A-9CDC-30C7065B4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744F8B-D676-4BDC-B8AB-28D6EE177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16E467-E924-4309-8449-8E66E9DF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872E-A171-4A41-8786-0608F8318F0F}" type="datetimeFigureOut">
              <a:rPr lang="es-ES" smtClean="0"/>
              <a:t>26/10/20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2AB19F-34D9-47DD-A2D2-7CA80E4B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4ADFAD-C6A2-4D55-B720-5F679A0A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06FB-EEC5-4427-ABA8-968C98465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97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CCD7CC-EAC8-451D-8597-C419888444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7C2D9F-CFCC-484D-8583-7757BE5DE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CEF479-461D-4740-A295-83274518B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872E-A171-4A41-8786-0608F8318F0F}" type="datetimeFigureOut">
              <a:rPr lang="es-ES" smtClean="0"/>
              <a:t>26/10/20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7A071A-05D9-490D-854C-234A42EC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D04BE5-79D6-465D-AA76-9B3714A5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06FB-EEC5-4427-ABA8-968C98465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79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C5DFF-5068-4358-8C9B-CADE6B1A3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5C01EC-9910-400E-8DE7-D5B5DE439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8751C9-46A4-4CF1-90C4-E2E96145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872E-A171-4A41-8786-0608F8318F0F}" type="datetimeFigureOut">
              <a:rPr lang="es-ES" smtClean="0"/>
              <a:t>26/10/20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0A8DC2-CAA4-4806-BD8B-083A6EAD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16A39-9BD1-42F5-BC57-FDCEE11B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06FB-EEC5-4427-ABA8-968C98465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58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17E72-A511-422F-A2CA-C2AE8713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FCA0F6-AC2C-466F-BB3D-BF68F1F8F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DBAA79-BCFF-498E-B823-EC719615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872E-A171-4A41-8786-0608F8318F0F}" type="datetimeFigureOut">
              <a:rPr lang="es-ES" smtClean="0"/>
              <a:t>26/10/20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AF691C-CF33-4BBA-9F21-C2936DDE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385EBE-58EB-4CA7-A95A-2C0EACA7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06FB-EEC5-4427-ABA8-968C98465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72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0B975-2822-45CB-8ED5-4BB1DE6D7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A42A18-1F93-494D-AC67-193150C01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391005-D578-4C9B-BD90-C21E7C6E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6E5063-EA5F-44B0-B640-98C0393C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872E-A171-4A41-8786-0608F8318F0F}" type="datetimeFigureOut">
              <a:rPr lang="es-ES" smtClean="0"/>
              <a:t>26/10/20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29D6B0-0A4D-4D81-9D95-4033C39D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CF27B7-B923-4625-81EC-E6496C15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06FB-EEC5-4427-ABA8-968C98465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41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8F7E5-3092-4BD6-9FDB-3E10C5D9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FB65CF-766F-4D00-8C58-6B5B8BA4D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7182C0-7042-4DD8-982D-43078AB53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D3BDDB-E3F7-4ABC-A080-5A2792148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10127E-FB8B-4DAB-8FE7-86A04E549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634FB3E-9937-4EC7-9204-07C19E155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872E-A171-4A41-8786-0608F8318F0F}" type="datetimeFigureOut">
              <a:rPr lang="es-ES" smtClean="0"/>
              <a:t>26/10/20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638189A-6CBB-4B3C-8229-61706802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68ED25-FD17-41E7-BCE4-231DABA8B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06FB-EEC5-4427-ABA8-968C98465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7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CAB34-275F-4632-B8BB-2CD88194B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77631F-1AE2-4B21-A988-BFEEC7DA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872E-A171-4A41-8786-0608F8318F0F}" type="datetimeFigureOut">
              <a:rPr lang="es-ES" smtClean="0"/>
              <a:t>26/10/20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83975C-C94A-4D1F-8D85-7EEABE0F7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4859F7-AA81-4FBF-B38C-D8AEA7BF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06FB-EEC5-4427-ABA8-968C98465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63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152B5D-E77D-44F6-8D4D-FECC5BFF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872E-A171-4A41-8786-0608F8318F0F}" type="datetimeFigureOut">
              <a:rPr lang="es-ES" smtClean="0"/>
              <a:t>26/10/20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EB0D172-ADCA-4D8E-8570-3BA5495FF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AC5845-5CA4-42C0-A0FE-AA12DE4E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06FB-EEC5-4427-ABA8-968C98465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839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7E93B-5BCD-467C-AEA5-1E9A0B604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B813BA-430F-49BA-B93B-135599908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5EBB01-7883-4342-86BB-A0693350A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45F096-4FD0-4462-BB54-1EE54EDC2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872E-A171-4A41-8786-0608F8318F0F}" type="datetimeFigureOut">
              <a:rPr lang="es-ES" smtClean="0"/>
              <a:t>26/10/20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C9B4DF-4B54-4EE3-88D4-84F503606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2CF094-86E3-47EF-9CC5-2E300C8A1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06FB-EEC5-4427-ABA8-968C98465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7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96D31-4ACE-4F20-86C2-F802CDC6A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3D8CE6-B863-4ED7-B2EF-EDA85D927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EC481C-0258-49B5-BC1C-E851CCBA1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67A7F3-BD69-4869-9BD3-5989D2FB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872E-A171-4A41-8786-0608F8318F0F}" type="datetimeFigureOut">
              <a:rPr lang="es-ES" smtClean="0"/>
              <a:t>26/10/20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2D3BF8-FF47-4DD7-8472-5FC707B1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492A0D-2826-47EC-BBAB-421C5ABA7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06FB-EEC5-4427-ABA8-968C98465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27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DC620-1A24-41C5-8510-9724E70CE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AE5337-70A6-4323-B9D5-1860BCF46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5AC4E6-E1D9-4A4C-98F6-386DCAC7F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872E-A171-4A41-8786-0608F8318F0F}" type="datetimeFigureOut">
              <a:rPr lang="es-ES" smtClean="0"/>
              <a:t>26/10/20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485C91-CC12-49C0-B4AC-EED552441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F9F3F1-42B6-4DA7-AA5B-4D31FB08F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306FB-EEC5-4427-ABA8-968C98465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824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onducompras.gob.hn/" TargetMode="External"/><Relationship Id="rId4" Type="http://schemas.openxmlformats.org/officeDocument/2006/relationships/hyperlink" Target="http://www.oncae.gob.h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onducompras.gob.hn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E2C3D3-E979-418E-9C2F-F086CFACEF41}"/>
              </a:ext>
            </a:extLst>
          </p:cNvPr>
          <p:cNvSpPr/>
          <p:nvPr/>
        </p:nvSpPr>
        <p:spPr>
          <a:xfrm>
            <a:off x="0" y="0"/>
            <a:ext cx="3483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8AA78F-9FD9-4DB9-867E-36645293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8"/>
          <a:stretch/>
        </p:blipFill>
        <p:spPr>
          <a:xfrm>
            <a:off x="6434138" y="0"/>
            <a:ext cx="2931886" cy="983338"/>
          </a:xfrm>
          <a:prstGeom prst="rect">
            <a:avLst/>
          </a:prstGeom>
        </p:spPr>
      </p:pic>
      <p:pic>
        <p:nvPicPr>
          <p:cNvPr id="1026" name="Picture 2" descr="Homepage">
            <a:extLst>
              <a:ext uri="{FF2B5EF4-FFF2-40B4-BE49-F238E27FC236}">
                <a16:creationId xmlns:a16="http://schemas.microsoft.com/office/drawing/2014/main" id="{73BCA586-3323-480E-88C8-E7B8CDF7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9" y="155347"/>
            <a:ext cx="2676525" cy="6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176536E-E03E-4C78-8695-643F0F43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r="-362"/>
          <a:stretch/>
        </p:blipFill>
        <p:spPr>
          <a:xfrm>
            <a:off x="3637188" y="0"/>
            <a:ext cx="2931887" cy="98333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EAB6CD5-01B1-428B-B9FB-E8566DAF59EB}"/>
              </a:ext>
            </a:extLst>
          </p:cNvPr>
          <p:cNvSpPr txBox="1"/>
          <p:nvPr/>
        </p:nvSpPr>
        <p:spPr>
          <a:xfrm>
            <a:off x="1429657" y="2278743"/>
            <a:ext cx="93326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4400" b="1" dirty="0"/>
              <a:t>GUIA DE APOYO PARA LA APLICACIÓN DE ADENDAS PARA PROVEEDOR </a:t>
            </a:r>
            <a:r>
              <a:rPr lang="es-ES" sz="4400" b="1" dirty="0"/>
              <a:t>EN </a:t>
            </a:r>
          </a:p>
          <a:p>
            <a:pPr algn="ctr"/>
            <a:r>
              <a:rPr lang="es-ES" sz="4400" b="1" dirty="0"/>
              <a:t>HONDUCOMPRAS 2.0</a:t>
            </a:r>
            <a:endParaRPr lang="es-HN" sz="4400" b="1" dirty="0"/>
          </a:p>
        </p:txBody>
      </p:sp>
    </p:spTree>
    <p:extLst>
      <p:ext uri="{BB962C8B-B14F-4D97-AF65-F5344CB8AC3E}">
        <p14:creationId xmlns:p14="http://schemas.microsoft.com/office/powerpoint/2010/main" val="41646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E2C3D3-E979-418E-9C2F-F086CFACEF41}"/>
              </a:ext>
            </a:extLst>
          </p:cNvPr>
          <p:cNvSpPr/>
          <p:nvPr/>
        </p:nvSpPr>
        <p:spPr>
          <a:xfrm>
            <a:off x="0" y="0"/>
            <a:ext cx="3483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8AA78F-9FD9-4DB9-867E-36645293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8"/>
          <a:stretch/>
        </p:blipFill>
        <p:spPr>
          <a:xfrm>
            <a:off x="6434138" y="0"/>
            <a:ext cx="2931886" cy="983338"/>
          </a:xfrm>
          <a:prstGeom prst="rect">
            <a:avLst/>
          </a:prstGeom>
        </p:spPr>
      </p:pic>
      <p:pic>
        <p:nvPicPr>
          <p:cNvPr id="1026" name="Picture 2" descr="Homepage">
            <a:extLst>
              <a:ext uri="{FF2B5EF4-FFF2-40B4-BE49-F238E27FC236}">
                <a16:creationId xmlns:a16="http://schemas.microsoft.com/office/drawing/2014/main" id="{73BCA586-3323-480E-88C8-E7B8CDF7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9" y="155347"/>
            <a:ext cx="2676525" cy="6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176536E-E03E-4C78-8695-643F0F43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r="-362"/>
          <a:stretch/>
        </p:blipFill>
        <p:spPr>
          <a:xfrm>
            <a:off x="3637188" y="0"/>
            <a:ext cx="2931887" cy="98333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3593122-C46D-4D5F-9CDF-1B99B53337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34" t="20905" r="17881" b="15575"/>
          <a:stretch/>
        </p:blipFill>
        <p:spPr>
          <a:xfrm>
            <a:off x="638001" y="1308538"/>
            <a:ext cx="9009759" cy="465082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DAE0621-EF59-4F14-AAB2-079293072742}"/>
              </a:ext>
            </a:extLst>
          </p:cNvPr>
          <p:cNvSpPr txBox="1"/>
          <p:nvPr/>
        </p:nvSpPr>
        <p:spPr>
          <a:xfrm>
            <a:off x="8752114" y="2414998"/>
            <a:ext cx="2801886" cy="1477328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HN" b="1" dirty="0">
                <a:solidFill>
                  <a:schemeClr val="tx1"/>
                </a:solidFill>
              </a:rPr>
              <a:t>Marque el cuadro de lado izquierdo indicando que esa oferta es de su elección y proceda a hacer clic en </a:t>
            </a:r>
            <a:r>
              <a:rPr lang="es-HN" b="1" dirty="0">
                <a:solidFill>
                  <a:srgbClr val="FF0000"/>
                </a:solidFill>
              </a:rPr>
              <a:t>Copiar.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1670487-4CF6-4CAE-98BA-36D6A71875F9}"/>
              </a:ext>
            </a:extLst>
          </p:cNvPr>
          <p:cNvSpPr/>
          <p:nvPr/>
        </p:nvSpPr>
        <p:spPr>
          <a:xfrm>
            <a:off x="2336800" y="2728686"/>
            <a:ext cx="319314" cy="49348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F1CDFA8-CDE6-497D-A299-A3B4E7904ED9}"/>
              </a:ext>
            </a:extLst>
          </p:cNvPr>
          <p:cNvSpPr/>
          <p:nvPr/>
        </p:nvSpPr>
        <p:spPr>
          <a:xfrm>
            <a:off x="7620000" y="3222171"/>
            <a:ext cx="534080" cy="33382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69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E2C3D3-E979-418E-9C2F-F086CFACEF41}"/>
              </a:ext>
            </a:extLst>
          </p:cNvPr>
          <p:cNvSpPr/>
          <p:nvPr/>
        </p:nvSpPr>
        <p:spPr>
          <a:xfrm>
            <a:off x="0" y="0"/>
            <a:ext cx="3483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8AA78F-9FD9-4DB9-867E-36645293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8"/>
          <a:stretch/>
        </p:blipFill>
        <p:spPr>
          <a:xfrm>
            <a:off x="6434138" y="0"/>
            <a:ext cx="2931886" cy="983338"/>
          </a:xfrm>
          <a:prstGeom prst="rect">
            <a:avLst/>
          </a:prstGeom>
        </p:spPr>
      </p:pic>
      <p:pic>
        <p:nvPicPr>
          <p:cNvPr id="1026" name="Picture 2" descr="Homepage">
            <a:extLst>
              <a:ext uri="{FF2B5EF4-FFF2-40B4-BE49-F238E27FC236}">
                <a16:creationId xmlns:a16="http://schemas.microsoft.com/office/drawing/2014/main" id="{73BCA586-3323-480E-88C8-E7B8CDF7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9" y="155347"/>
            <a:ext cx="2676525" cy="6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176536E-E03E-4C78-8695-643F0F43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r="-362"/>
          <a:stretch/>
        </p:blipFill>
        <p:spPr>
          <a:xfrm>
            <a:off x="3637188" y="0"/>
            <a:ext cx="2931887" cy="98333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96DFCA4-7FB8-4A3E-A7A1-741FA5AA52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5" t="39062" r="27995" b="5726"/>
          <a:stretch/>
        </p:blipFill>
        <p:spPr>
          <a:xfrm>
            <a:off x="528009" y="1292772"/>
            <a:ext cx="8363335" cy="38546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95C0D01-7233-4D31-96BE-A544FFFF722E}"/>
              </a:ext>
            </a:extLst>
          </p:cNvPr>
          <p:cNvSpPr txBox="1"/>
          <p:nvPr/>
        </p:nvSpPr>
        <p:spPr>
          <a:xfrm>
            <a:off x="3494679" y="4377688"/>
            <a:ext cx="2801886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HN" b="1" dirty="0">
                <a:solidFill>
                  <a:schemeClr val="tx1"/>
                </a:solidFill>
              </a:rPr>
              <a:t>Visualizara  que se refleja un mensaje indicando que la oferta se copio con éxito.</a:t>
            </a:r>
            <a:endParaRPr lang="es-HN" b="1" dirty="0">
              <a:solidFill>
                <a:srgbClr val="FF00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4D50EB8-7451-42ED-BD9C-FF0241746242}"/>
              </a:ext>
            </a:extLst>
          </p:cNvPr>
          <p:cNvSpPr txBox="1"/>
          <p:nvPr/>
        </p:nvSpPr>
        <p:spPr>
          <a:xfrm>
            <a:off x="9110348" y="2110198"/>
            <a:ext cx="2801886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HN" b="1" dirty="0">
                <a:solidFill>
                  <a:schemeClr val="tx1"/>
                </a:solidFill>
              </a:rPr>
              <a:t>Acceda al enlace en Color Azul que se encuentra en </a:t>
            </a:r>
            <a:r>
              <a:rPr lang="es-HN" b="1" dirty="0">
                <a:solidFill>
                  <a:srgbClr val="FF0000"/>
                </a:solidFill>
              </a:rPr>
              <a:t>Estado de Elaboración</a:t>
            </a:r>
            <a:r>
              <a:rPr lang="es-HN" b="1" dirty="0">
                <a:solidFill>
                  <a:schemeClr val="tx1"/>
                </a:solidFill>
              </a:rPr>
              <a:t>.  </a:t>
            </a:r>
            <a:endParaRPr lang="es-HN" b="1" dirty="0">
              <a:solidFill>
                <a:srgbClr val="FF0000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0AB6CAD-A733-48D8-AF4A-F620A58A89D5}"/>
              </a:ext>
            </a:extLst>
          </p:cNvPr>
          <p:cNvSpPr/>
          <p:nvPr/>
        </p:nvSpPr>
        <p:spPr>
          <a:xfrm>
            <a:off x="567347" y="2571864"/>
            <a:ext cx="8323997" cy="22939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FCFB26F6-7B9B-488A-8768-6CB0A93AC1E1}"/>
              </a:ext>
            </a:extLst>
          </p:cNvPr>
          <p:cNvSpPr/>
          <p:nvPr/>
        </p:nvSpPr>
        <p:spPr>
          <a:xfrm>
            <a:off x="2888343" y="4775200"/>
            <a:ext cx="493486" cy="2293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928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E2C3D3-E979-418E-9C2F-F086CFACEF41}"/>
              </a:ext>
            </a:extLst>
          </p:cNvPr>
          <p:cNvSpPr/>
          <p:nvPr/>
        </p:nvSpPr>
        <p:spPr>
          <a:xfrm>
            <a:off x="0" y="0"/>
            <a:ext cx="3483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8AA78F-9FD9-4DB9-867E-36645293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8"/>
          <a:stretch/>
        </p:blipFill>
        <p:spPr>
          <a:xfrm>
            <a:off x="6434138" y="0"/>
            <a:ext cx="2931886" cy="983338"/>
          </a:xfrm>
          <a:prstGeom prst="rect">
            <a:avLst/>
          </a:prstGeom>
        </p:spPr>
      </p:pic>
      <p:pic>
        <p:nvPicPr>
          <p:cNvPr id="1026" name="Picture 2" descr="Homepage">
            <a:extLst>
              <a:ext uri="{FF2B5EF4-FFF2-40B4-BE49-F238E27FC236}">
                <a16:creationId xmlns:a16="http://schemas.microsoft.com/office/drawing/2014/main" id="{73BCA586-3323-480E-88C8-E7B8CDF7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9" y="155347"/>
            <a:ext cx="2676525" cy="6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176536E-E03E-4C78-8695-643F0F43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r="-362"/>
          <a:stretch/>
        </p:blipFill>
        <p:spPr>
          <a:xfrm>
            <a:off x="3637188" y="0"/>
            <a:ext cx="2931887" cy="98333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6598805-6E51-4464-92ED-7949EBF24A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" t="-1426" r="813" b="23037"/>
          <a:stretch/>
        </p:blipFill>
        <p:spPr>
          <a:xfrm>
            <a:off x="507123" y="1138685"/>
            <a:ext cx="10922877" cy="387432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3ABCA54-03AD-4E64-8E0B-389C1A08D180}"/>
              </a:ext>
            </a:extLst>
          </p:cNvPr>
          <p:cNvSpPr txBox="1"/>
          <p:nvPr/>
        </p:nvSpPr>
        <p:spPr>
          <a:xfrm>
            <a:off x="5712856" y="4265115"/>
            <a:ext cx="3573778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HN" b="1" dirty="0">
                <a:solidFill>
                  <a:schemeClr val="tx1"/>
                </a:solidFill>
              </a:rPr>
              <a:t>En el paso 1 se reflejara las Adendas, debe de proceder a hacer clic en </a:t>
            </a:r>
            <a:r>
              <a:rPr lang="es-HN" b="1" dirty="0">
                <a:solidFill>
                  <a:srgbClr val="FF0000"/>
                </a:solidFill>
              </a:rPr>
              <a:t>Aplicar Modificación</a:t>
            </a:r>
            <a:r>
              <a:rPr lang="es-HN" b="1" dirty="0">
                <a:solidFill>
                  <a:schemeClr val="tx1"/>
                </a:solidFill>
              </a:rPr>
              <a:t> .</a:t>
            </a:r>
            <a:endParaRPr lang="es-HN" b="1" dirty="0">
              <a:solidFill>
                <a:srgbClr val="FF00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96301BA-17D9-4320-9518-22FA93A5E02F}"/>
              </a:ext>
            </a:extLst>
          </p:cNvPr>
          <p:cNvSpPr/>
          <p:nvPr/>
        </p:nvSpPr>
        <p:spPr>
          <a:xfrm>
            <a:off x="536152" y="2525486"/>
            <a:ext cx="1329961" cy="26125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3B81359-AB52-4576-9D49-9EADC72DBC19}"/>
              </a:ext>
            </a:extLst>
          </p:cNvPr>
          <p:cNvSpPr/>
          <p:nvPr/>
        </p:nvSpPr>
        <p:spPr>
          <a:xfrm>
            <a:off x="10073397" y="4238172"/>
            <a:ext cx="1515383" cy="27577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962D46F6-D6EE-4C87-AD41-EA8841B4A9E3}"/>
              </a:ext>
            </a:extLst>
          </p:cNvPr>
          <p:cNvSpPr/>
          <p:nvPr/>
        </p:nvSpPr>
        <p:spPr>
          <a:xfrm>
            <a:off x="9366024" y="4339771"/>
            <a:ext cx="460147" cy="2902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24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E2C3D3-E979-418E-9C2F-F086CFACEF41}"/>
              </a:ext>
            </a:extLst>
          </p:cNvPr>
          <p:cNvSpPr/>
          <p:nvPr/>
        </p:nvSpPr>
        <p:spPr>
          <a:xfrm>
            <a:off x="0" y="0"/>
            <a:ext cx="3483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8AA78F-9FD9-4DB9-867E-36645293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8"/>
          <a:stretch/>
        </p:blipFill>
        <p:spPr>
          <a:xfrm>
            <a:off x="6434138" y="0"/>
            <a:ext cx="2931886" cy="983338"/>
          </a:xfrm>
          <a:prstGeom prst="rect">
            <a:avLst/>
          </a:prstGeom>
        </p:spPr>
      </p:pic>
      <p:pic>
        <p:nvPicPr>
          <p:cNvPr id="1026" name="Picture 2" descr="Homepage">
            <a:extLst>
              <a:ext uri="{FF2B5EF4-FFF2-40B4-BE49-F238E27FC236}">
                <a16:creationId xmlns:a16="http://schemas.microsoft.com/office/drawing/2014/main" id="{73BCA586-3323-480E-88C8-E7B8CDF7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9" y="155347"/>
            <a:ext cx="2676525" cy="6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176536E-E03E-4C78-8695-643F0F43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r="-362"/>
          <a:stretch/>
        </p:blipFill>
        <p:spPr>
          <a:xfrm>
            <a:off x="3637188" y="0"/>
            <a:ext cx="2931887" cy="98333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8ED6F7B-D455-4D75-844D-F2E2EA7527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82" b="39082"/>
          <a:stretch/>
        </p:blipFill>
        <p:spPr>
          <a:xfrm>
            <a:off x="457200" y="1138685"/>
            <a:ext cx="10699493" cy="32756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FB0837-E665-40AF-A1C6-F675DABEE32E}"/>
              </a:ext>
            </a:extLst>
          </p:cNvPr>
          <p:cNvSpPr txBox="1"/>
          <p:nvPr/>
        </p:nvSpPr>
        <p:spPr>
          <a:xfrm>
            <a:off x="2086794" y="4263374"/>
            <a:ext cx="3573778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HN" b="1" dirty="0">
                <a:solidFill>
                  <a:schemeClr val="tx1"/>
                </a:solidFill>
              </a:rPr>
              <a:t>Valide los datos antes incorporados y modifique los caso que se requiera.</a:t>
            </a:r>
            <a:endParaRPr lang="es-HN" b="1" dirty="0">
              <a:solidFill>
                <a:srgbClr val="FF00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DF87FFC-E142-4449-BD61-7F6AE10B461F}"/>
              </a:ext>
            </a:extLst>
          </p:cNvPr>
          <p:cNvSpPr/>
          <p:nvPr/>
        </p:nvSpPr>
        <p:spPr>
          <a:xfrm>
            <a:off x="477382" y="2307772"/>
            <a:ext cx="1322389" cy="26125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5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E2C3D3-E979-418E-9C2F-F086CFACEF41}"/>
              </a:ext>
            </a:extLst>
          </p:cNvPr>
          <p:cNvSpPr/>
          <p:nvPr/>
        </p:nvSpPr>
        <p:spPr>
          <a:xfrm>
            <a:off x="0" y="0"/>
            <a:ext cx="3483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8AA78F-9FD9-4DB9-867E-36645293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8"/>
          <a:stretch/>
        </p:blipFill>
        <p:spPr>
          <a:xfrm>
            <a:off x="6434138" y="0"/>
            <a:ext cx="2931886" cy="983338"/>
          </a:xfrm>
          <a:prstGeom prst="rect">
            <a:avLst/>
          </a:prstGeom>
        </p:spPr>
      </p:pic>
      <p:pic>
        <p:nvPicPr>
          <p:cNvPr id="1026" name="Picture 2" descr="Homepage">
            <a:extLst>
              <a:ext uri="{FF2B5EF4-FFF2-40B4-BE49-F238E27FC236}">
                <a16:creationId xmlns:a16="http://schemas.microsoft.com/office/drawing/2014/main" id="{73BCA586-3323-480E-88C8-E7B8CDF7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9" y="155347"/>
            <a:ext cx="2676525" cy="6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176536E-E03E-4C78-8695-643F0F43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r="-362"/>
          <a:stretch/>
        </p:blipFill>
        <p:spPr>
          <a:xfrm>
            <a:off x="3637188" y="0"/>
            <a:ext cx="2931887" cy="98333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EEFA86C-6105-4600-A205-429BB5A6AF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2" b="39335"/>
          <a:stretch/>
        </p:blipFill>
        <p:spPr>
          <a:xfrm>
            <a:off x="348343" y="1138685"/>
            <a:ext cx="11296650" cy="351571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18358D8-C922-4D1C-86E5-3DC69D320C1B}"/>
              </a:ext>
            </a:extLst>
          </p:cNvPr>
          <p:cNvSpPr txBox="1"/>
          <p:nvPr/>
        </p:nvSpPr>
        <p:spPr>
          <a:xfrm>
            <a:off x="2522222" y="4348077"/>
            <a:ext cx="3573778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HN" b="1" dirty="0">
                <a:solidFill>
                  <a:schemeClr val="tx1"/>
                </a:solidFill>
              </a:rPr>
              <a:t>Valide los datos antes incorporados y modifique los caso que se requiera.</a:t>
            </a:r>
            <a:endParaRPr lang="es-HN" b="1" dirty="0">
              <a:solidFill>
                <a:srgbClr val="FF00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33FE6DC-83AA-4807-9F87-07DD06445EF0}"/>
              </a:ext>
            </a:extLst>
          </p:cNvPr>
          <p:cNvSpPr/>
          <p:nvPr/>
        </p:nvSpPr>
        <p:spPr>
          <a:xfrm>
            <a:off x="348343" y="2667000"/>
            <a:ext cx="1429657" cy="254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7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E2C3D3-E979-418E-9C2F-F086CFACEF41}"/>
              </a:ext>
            </a:extLst>
          </p:cNvPr>
          <p:cNvSpPr/>
          <p:nvPr/>
        </p:nvSpPr>
        <p:spPr>
          <a:xfrm>
            <a:off x="0" y="0"/>
            <a:ext cx="3483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8AA78F-9FD9-4DB9-867E-36645293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8"/>
          <a:stretch/>
        </p:blipFill>
        <p:spPr>
          <a:xfrm>
            <a:off x="6434138" y="0"/>
            <a:ext cx="2931886" cy="983338"/>
          </a:xfrm>
          <a:prstGeom prst="rect">
            <a:avLst/>
          </a:prstGeom>
        </p:spPr>
      </p:pic>
      <p:pic>
        <p:nvPicPr>
          <p:cNvPr id="1026" name="Picture 2" descr="Homepage">
            <a:extLst>
              <a:ext uri="{FF2B5EF4-FFF2-40B4-BE49-F238E27FC236}">
                <a16:creationId xmlns:a16="http://schemas.microsoft.com/office/drawing/2014/main" id="{73BCA586-3323-480E-88C8-E7B8CDF7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9" y="155347"/>
            <a:ext cx="2676525" cy="6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176536E-E03E-4C78-8695-643F0F43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r="-362"/>
          <a:stretch/>
        </p:blipFill>
        <p:spPr>
          <a:xfrm>
            <a:off x="3637188" y="0"/>
            <a:ext cx="2931887" cy="98333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FFB180D-2AC5-4D30-9A96-353CEC129D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0" b="12928"/>
          <a:stretch/>
        </p:blipFill>
        <p:spPr>
          <a:xfrm>
            <a:off x="665601" y="1138685"/>
            <a:ext cx="10184524" cy="406758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D71A606-9379-4124-B89D-A377FE1643E0}"/>
              </a:ext>
            </a:extLst>
          </p:cNvPr>
          <p:cNvSpPr txBox="1"/>
          <p:nvPr/>
        </p:nvSpPr>
        <p:spPr>
          <a:xfrm>
            <a:off x="2995297" y="4593631"/>
            <a:ext cx="3573778" cy="1477328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HN" b="1" dirty="0">
                <a:solidFill>
                  <a:schemeClr val="tx1"/>
                </a:solidFill>
              </a:rPr>
              <a:t>Valide los datos antes incorporados y modifique los caso que se requiera.</a:t>
            </a:r>
          </a:p>
          <a:p>
            <a:pPr algn="just"/>
            <a:r>
              <a:rPr lang="es-HN" b="1" dirty="0">
                <a:solidFill>
                  <a:schemeClr val="tx1"/>
                </a:solidFill>
              </a:rPr>
              <a:t>Haga clic en la sección de </a:t>
            </a:r>
            <a:r>
              <a:rPr lang="es-HN" b="1" dirty="0">
                <a:solidFill>
                  <a:srgbClr val="FF0000"/>
                </a:solidFill>
              </a:rPr>
              <a:t>Finalizar Creación</a:t>
            </a:r>
            <a:r>
              <a:rPr lang="es-HN" b="1" dirty="0">
                <a:solidFill>
                  <a:schemeClr val="tx1"/>
                </a:solidFill>
              </a:rPr>
              <a:t>.</a:t>
            </a:r>
            <a:endParaRPr lang="es-HN" b="1" dirty="0">
              <a:solidFill>
                <a:srgbClr val="FF00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8ADB986-FD06-4EDF-9CBD-5476A45548E4}"/>
              </a:ext>
            </a:extLst>
          </p:cNvPr>
          <p:cNvSpPr/>
          <p:nvPr/>
        </p:nvSpPr>
        <p:spPr>
          <a:xfrm>
            <a:off x="665601" y="2792187"/>
            <a:ext cx="1277499" cy="25581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86FB7E2-9724-4378-B2AA-7FB5936732EE}"/>
              </a:ext>
            </a:extLst>
          </p:cNvPr>
          <p:cNvSpPr/>
          <p:nvPr/>
        </p:nvSpPr>
        <p:spPr>
          <a:xfrm>
            <a:off x="9216029" y="4684486"/>
            <a:ext cx="907686" cy="29391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772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E2C3D3-E979-418E-9C2F-F086CFACEF41}"/>
              </a:ext>
            </a:extLst>
          </p:cNvPr>
          <p:cNvSpPr/>
          <p:nvPr/>
        </p:nvSpPr>
        <p:spPr>
          <a:xfrm>
            <a:off x="0" y="0"/>
            <a:ext cx="3483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8AA78F-9FD9-4DB9-867E-36645293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8"/>
          <a:stretch/>
        </p:blipFill>
        <p:spPr>
          <a:xfrm>
            <a:off x="6434138" y="0"/>
            <a:ext cx="2931886" cy="983338"/>
          </a:xfrm>
          <a:prstGeom prst="rect">
            <a:avLst/>
          </a:prstGeom>
        </p:spPr>
      </p:pic>
      <p:pic>
        <p:nvPicPr>
          <p:cNvPr id="1026" name="Picture 2" descr="Homepage">
            <a:extLst>
              <a:ext uri="{FF2B5EF4-FFF2-40B4-BE49-F238E27FC236}">
                <a16:creationId xmlns:a16="http://schemas.microsoft.com/office/drawing/2014/main" id="{73BCA586-3323-480E-88C8-E7B8CDF7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9" y="155347"/>
            <a:ext cx="2676525" cy="6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176536E-E03E-4C78-8695-643F0F43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r="-362"/>
          <a:stretch/>
        </p:blipFill>
        <p:spPr>
          <a:xfrm>
            <a:off x="3637188" y="0"/>
            <a:ext cx="2931887" cy="98333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41B6B5D-4DA8-4017-9D68-C673CF1E0F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" b="29730"/>
          <a:stretch/>
        </p:blipFill>
        <p:spPr>
          <a:xfrm>
            <a:off x="474468" y="1138685"/>
            <a:ext cx="10372022" cy="360126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10CDD94-7D17-4431-B131-04BA71DC8E97}"/>
              </a:ext>
            </a:extLst>
          </p:cNvPr>
          <p:cNvSpPr txBox="1"/>
          <p:nvPr/>
        </p:nvSpPr>
        <p:spPr>
          <a:xfrm>
            <a:off x="2739938" y="4416786"/>
            <a:ext cx="3573778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HN" b="1" dirty="0">
                <a:solidFill>
                  <a:schemeClr val="tx1"/>
                </a:solidFill>
              </a:rPr>
              <a:t>Marque la sección de Confidencial en todos los campos solicitados y  haga clic en enviar.</a:t>
            </a:r>
            <a:endParaRPr lang="es-HN" b="1" dirty="0">
              <a:solidFill>
                <a:srgbClr val="FF00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6F02A24-9643-47E3-BE08-F0FAC11E5284}"/>
              </a:ext>
            </a:extLst>
          </p:cNvPr>
          <p:cNvSpPr/>
          <p:nvPr/>
        </p:nvSpPr>
        <p:spPr>
          <a:xfrm>
            <a:off x="8420100" y="3033486"/>
            <a:ext cx="945924" cy="99241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4221DFE-A1DF-458F-9EC8-9F7D6B9E3BDF}"/>
              </a:ext>
            </a:extLst>
          </p:cNvPr>
          <p:cNvSpPr/>
          <p:nvPr/>
        </p:nvSpPr>
        <p:spPr>
          <a:xfrm>
            <a:off x="9677400" y="4382317"/>
            <a:ext cx="446315" cy="24048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513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E2C3D3-E979-418E-9C2F-F086CFACEF41}"/>
              </a:ext>
            </a:extLst>
          </p:cNvPr>
          <p:cNvSpPr/>
          <p:nvPr/>
        </p:nvSpPr>
        <p:spPr>
          <a:xfrm>
            <a:off x="0" y="0"/>
            <a:ext cx="3483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8AA78F-9FD9-4DB9-867E-36645293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8"/>
          <a:stretch/>
        </p:blipFill>
        <p:spPr>
          <a:xfrm>
            <a:off x="6434138" y="0"/>
            <a:ext cx="2931886" cy="983338"/>
          </a:xfrm>
          <a:prstGeom prst="rect">
            <a:avLst/>
          </a:prstGeom>
        </p:spPr>
      </p:pic>
      <p:pic>
        <p:nvPicPr>
          <p:cNvPr id="1026" name="Picture 2" descr="Homepage">
            <a:extLst>
              <a:ext uri="{FF2B5EF4-FFF2-40B4-BE49-F238E27FC236}">
                <a16:creationId xmlns:a16="http://schemas.microsoft.com/office/drawing/2014/main" id="{73BCA586-3323-480E-88C8-E7B8CDF7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9" y="155347"/>
            <a:ext cx="2676525" cy="6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176536E-E03E-4C78-8695-643F0F43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r="-362"/>
          <a:stretch/>
        </p:blipFill>
        <p:spPr>
          <a:xfrm>
            <a:off x="3637188" y="0"/>
            <a:ext cx="2931887" cy="9833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8C3B897-AA7F-41AF-80CB-FF010D7B52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43" t="14321" r="10388" b="8869"/>
          <a:stretch/>
        </p:blipFill>
        <p:spPr>
          <a:xfrm>
            <a:off x="583324" y="1186587"/>
            <a:ext cx="9099613" cy="464665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2F2C472-F813-4F3D-8014-E02D31BDF6E0}"/>
              </a:ext>
            </a:extLst>
          </p:cNvPr>
          <p:cNvSpPr txBox="1"/>
          <p:nvPr/>
        </p:nvSpPr>
        <p:spPr>
          <a:xfrm>
            <a:off x="8275776" y="2084755"/>
            <a:ext cx="3573778" cy="341632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HN" b="1" dirty="0">
                <a:solidFill>
                  <a:schemeClr val="tx1"/>
                </a:solidFill>
              </a:rPr>
              <a:t>Visualice la sección de Oferta Base.</a:t>
            </a:r>
          </a:p>
          <a:p>
            <a:pPr algn="just"/>
            <a:r>
              <a:rPr lang="es-HN" b="1" dirty="0">
                <a:solidFill>
                  <a:schemeClr val="tx1"/>
                </a:solidFill>
              </a:rPr>
              <a:t>Encontrara dos opciones: </a:t>
            </a:r>
          </a:p>
          <a:p>
            <a:pPr algn="just"/>
            <a:endParaRPr lang="es-HN" b="1" dirty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es-HN" b="1" dirty="0">
                <a:solidFill>
                  <a:schemeClr val="tx1"/>
                </a:solidFill>
              </a:rPr>
              <a:t>No presentar, donde debe de hacer clic y seleccionar Retirar. </a:t>
            </a:r>
          </a:p>
          <a:p>
            <a:pPr marL="342900" indent="-342900" algn="just">
              <a:buAutoNum type="arabicPeriod"/>
            </a:pPr>
            <a:r>
              <a:rPr lang="es-HN" b="1" dirty="0">
                <a:solidFill>
                  <a:schemeClr val="tx1"/>
                </a:solidFill>
              </a:rPr>
              <a:t>Presentar, no hacer ningún cambios. </a:t>
            </a:r>
          </a:p>
          <a:p>
            <a:pPr marL="342900" indent="-342900" algn="just">
              <a:buAutoNum type="arabicPeriod"/>
            </a:pPr>
            <a:endParaRPr lang="es-HN" b="1" dirty="0">
              <a:solidFill>
                <a:schemeClr val="tx1"/>
              </a:solidFill>
            </a:endParaRPr>
          </a:p>
          <a:p>
            <a:pPr algn="just"/>
            <a:r>
              <a:rPr lang="es-HN" b="1" dirty="0">
                <a:solidFill>
                  <a:schemeClr val="tx1"/>
                </a:solidFill>
              </a:rPr>
              <a:t>Al tener la sección completa según se le indica, Confirme que ha leído y acepta las advertencias para el envió.</a:t>
            </a:r>
            <a:endParaRPr lang="es-HN" b="1" dirty="0">
              <a:solidFill>
                <a:srgbClr val="FF000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C004459-68E2-4A8D-90BD-B2E35ECC30F9}"/>
              </a:ext>
            </a:extLst>
          </p:cNvPr>
          <p:cNvSpPr/>
          <p:nvPr/>
        </p:nvSpPr>
        <p:spPr>
          <a:xfrm>
            <a:off x="6434138" y="2627086"/>
            <a:ext cx="855662" cy="67491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10C7C270-420E-4209-BA62-8F5CCAD4BA45}"/>
              </a:ext>
            </a:extLst>
          </p:cNvPr>
          <p:cNvSpPr/>
          <p:nvPr/>
        </p:nvSpPr>
        <p:spPr>
          <a:xfrm>
            <a:off x="6569075" y="2084755"/>
            <a:ext cx="276225" cy="4571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0D17F92-A9FB-490F-A610-DF1661AD8D6E}"/>
              </a:ext>
            </a:extLst>
          </p:cNvPr>
          <p:cNvSpPr/>
          <p:nvPr/>
        </p:nvSpPr>
        <p:spPr>
          <a:xfrm>
            <a:off x="6569075" y="5027386"/>
            <a:ext cx="991463" cy="29391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73841D1-3E26-4FC6-AFA2-89A1676324A1}"/>
              </a:ext>
            </a:extLst>
          </p:cNvPr>
          <p:cNvSpPr/>
          <p:nvPr/>
        </p:nvSpPr>
        <p:spPr>
          <a:xfrm>
            <a:off x="2887075" y="4898572"/>
            <a:ext cx="1697625" cy="29391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271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E2C3D3-E979-418E-9C2F-F086CFACEF41}"/>
              </a:ext>
            </a:extLst>
          </p:cNvPr>
          <p:cNvSpPr/>
          <p:nvPr/>
        </p:nvSpPr>
        <p:spPr>
          <a:xfrm>
            <a:off x="0" y="0"/>
            <a:ext cx="3483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8AA78F-9FD9-4DB9-867E-36645293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8"/>
          <a:stretch/>
        </p:blipFill>
        <p:spPr>
          <a:xfrm>
            <a:off x="6434138" y="0"/>
            <a:ext cx="2931886" cy="983338"/>
          </a:xfrm>
          <a:prstGeom prst="rect">
            <a:avLst/>
          </a:prstGeom>
        </p:spPr>
      </p:pic>
      <p:pic>
        <p:nvPicPr>
          <p:cNvPr id="1026" name="Picture 2" descr="Homepage">
            <a:extLst>
              <a:ext uri="{FF2B5EF4-FFF2-40B4-BE49-F238E27FC236}">
                <a16:creationId xmlns:a16="http://schemas.microsoft.com/office/drawing/2014/main" id="{73BCA586-3323-480E-88C8-E7B8CDF7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9" y="155347"/>
            <a:ext cx="2676525" cy="6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176536E-E03E-4C78-8695-643F0F43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r="-362"/>
          <a:stretch/>
        </p:blipFill>
        <p:spPr>
          <a:xfrm>
            <a:off x="3637188" y="0"/>
            <a:ext cx="2931887" cy="98333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3B7153C-1250-4A41-A582-12D79419C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90" y="1138685"/>
            <a:ext cx="9017681" cy="456659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A23DD4-9B8E-44DD-96B7-97E06A5BC558}"/>
              </a:ext>
            </a:extLst>
          </p:cNvPr>
          <p:cNvSpPr txBox="1"/>
          <p:nvPr/>
        </p:nvSpPr>
        <p:spPr>
          <a:xfrm>
            <a:off x="7900081" y="3878943"/>
            <a:ext cx="3573778" cy="1477328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HN" b="1" dirty="0">
                <a:solidFill>
                  <a:schemeClr val="tx1"/>
                </a:solidFill>
              </a:rPr>
              <a:t>Se reflejara el estado de las ofertas, la que fue retirada y la presentada actualmente con las modificaciones correspondientes según la adenda establecida.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D51C02D-32E1-4569-879C-1902A15C8D0A}"/>
              </a:ext>
            </a:extLst>
          </p:cNvPr>
          <p:cNvSpPr/>
          <p:nvPr/>
        </p:nvSpPr>
        <p:spPr>
          <a:xfrm>
            <a:off x="4291920" y="4479721"/>
            <a:ext cx="978580" cy="56217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666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E2C3D3-E979-418E-9C2F-F086CFACEF41}"/>
              </a:ext>
            </a:extLst>
          </p:cNvPr>
          <p:cNvSpPr/>
          <p:nvPr/>
        </p:nvSpPr>
        <p:spPr>
          <a:xfrm>
            <a:off x="0" y="0"/>
            <a:ext cx="3483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8AA78F-9FD9-4DB9-867E-36645293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8"/>
          <a:stretch/>
        </p:blipFill>
        <p:spPr>
          <a:xfrm>
            <a:off x="6434138" y="0"/>
            <a:ext cx="2931886" cy="983338"/>
          </a:xfrm>
          <a:prstGeom prst="rect">
            <a:avLst/>
          </a:prstGeom>
        </p:spPr>
      </p:pic>
      <p:pic>
        <p:nvPicPr>
          <p:cNvPr id="1026" name="Picture 2" descr="Homepage">
            <a:extLst>
              <a:ext uri="{FF2B5EF4-FFF2-40B4-BE49-F238E27FC236}">
                <a16:creationId xmlns:a16="http://schemas.microsoft.com/office/drawing/2014/main" id="{73BCA586-3323-480E-88C8-E7B8CDF7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9" y="155347"/>
            <a:ext cx="2676525" cy="6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176536E-E03E-4C78-8695-643F0F43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r="-362"/>
          <a:stretch/>
        </p:blipFill>
        <p:spPr>
          <a:xfrm>
            <a:off x="3637188" y="0"/>
            <a:ext cx="2931887" cy="98333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11D41A-0504-4B2B-9EEF-CC3337FB4F5D}"/>
              </a:ext>
            </a:extLst>
          </p:cNvPr>
          <p:cNvSpPr txBox="1"/>
          <p:nvPr/>
        </p:nvSpPr>
        <p:spPr>
          <a:xfrm>
            <a:off x="1833109" y="1767006"/>
            <a:ext cx="8065634" cy="3323987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HN" sz="3200" b="1" dirty="0">
                <a:solidFill>
                  <a:schemeClr val="tx1"/>
                </a:solidFill>
              </a:rPr>
              <a:t>CONTACTOS MESA DE  AYUDA: </a:t>
            </a:r>
          </a:p>
          <a:p>
            <a:pPr algn="ctr"/>
            <a:r>
              <a:rPr lang="es-HN" sz="3200" b="1" dirty="0">
                <a:solidFill>
                  <a:schemeClr val="tx1"/>
                </a:solidFill>
              </a:rPr>
              <a:t>soporte.honducompras.gob.hn</a:t>
            </a:r>
          </a:p>
          <a:p>
            <a:pPr algn="ctr"/>
            <a:r>
              <a:rPr lang="es-HN" sz="3200" b="1" dirty="0">
                <a:solidFill>
                  <a:schemeClr val="tx1"/>
                </a:solidFill>
              </a:rPr>
              <a:t>Teléfonos: 2240-1470 al 74.</a:t>
            </a:r>
          </a:p>
          <a:p>
            <a:pPr algn="ctr"/>
            <a:r>
              <a:rPr lang="es-HN" sz="3200" b="1" dirty="0">
                <a:solidFill>
                  <a:schemeClr val="tx1"/>
                </a:solidFill>
              </a:rPr>
              <a:t>Paginas Oficiales.</a:t>
            </a:r>
          </a:p>
          <a:p>
            <a:pPr algn="ctr"/>
            <a:r>
              <a:rPr lang="es-HN" sz="3200" b="1" dirty="0">
                <a:solidFill>
                  <a:schemeClr val="tx1"/>
                </a:solidFill>
                <a:hlinkClick r:id="rId4"/>
              </a:rPr>
              <a:t>www.oncae.gob.hn</a:t>
            </a:r>
            <a:endParaRPr lang="es-HN" sz="3200" b="1" dirty="0">
              <a:solidFill>
                <a:schemeClr val="tx1"/>
              </a:solidFill>
            </a:endParaRPr>
          </a:p>
          <a:p>
            <a:pPr algn="ctr"/>
            <a:r>
              <a:rPr lang="es-HN" sz="3200" b="1" dirty="0">
                <a:solidFill>
                  <a:schemeClr val="tx1"/>
                </a:solidFill>
                <a:hlinkClick r:id="rId5"/>
              </a:rPr>
              <a:t>www.honducompras.gob.hn</a:t>
            </a:r>
            <a:r>
              <a:rPr lang="es-HN" sz="3200" b="1" dirty="0">
                <a:solidFill>
                  <a:schemeClr val="tx1"/>
                </a:solidFill>
              </a:rPr>
              <a:t>  </a:t>
            </a:r>
          </a:p>
          <a:p>
            <a:pPr algn="ctr"/>
            <a:endParaRPr lang="es-H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1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E2C3D3-E979-418E-9C2F-F086CFACEF41}"/>
              </a:ext>
            </a:extLst>
          </p:cNvPr>
          <p:cNvSpPr/>
          <p:nvPr/>
        </p:nvSpPr>
        <p:spPr>
          <a:xfrm>
            <a:off x="0" y="0"/>
            <a:ext cx="3483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8AA78F-9FD9-4DB9-867E-36645293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8"/>
          <a:stretch/>
        </p:blipFill>
        <p:spPr>
          <a:xfrm>
            <a:off x="6434138" y="0"/>
            <a:ext cx="2931886" cy="983338"/>
          </a:xfrm>
          <a:prstGeom prst="rect">
            <a:avLst/>
          </a:prstGeom>
        </p:spPr>
      </p:pic>
      <p:pic>
        <p:nvPicPr>
          <p:cNvPr id="1026" name="Picture 2" descr="Homepage">
            <a:extLst>
              <a:ext uri="{FF2B5EF4-FFF2-40B4-BE49-F238E27FC236}">
                <a16:creationId xmlns:a16="http://schemas.microsoft.com/office/drawing/2014/main" id="{73BCA586-3323-480E-88C8-E7B8CDF7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9" y="155347"/>
            <a:ext cx="2676525" cy="6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176536E-E03E-4C78-8695-643F0F43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r="-362"/>
          <a:stretch/>
        </p:blipFill>
        <p:spPr>
          <a:xfrm>
            <a:off x="3637188" y="0"/>
            <a:ext cx="2931887" cy="98333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66E49B-9C7D-4281-A9F7-4FBF420E10F3}"/>
              </a:ext>
            </a:extLst>
          </p:cNvPr>
          <p:cNvSpPr txBox="1"/>
          <p:nvPr/>
        </p:nvSpPr>
        <p:spPr>
          <a:xfrm>
            <a:off x="4617953" y="1653179"/>
            <a:ext cx="65642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4000" b="1" dirty="0"/>
              <a:t>RECOMENDACIONES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HN" sz="1600" dirty="0"/>
              <a:t>Al momento que reciba una notificación por aplicación de Adenda asegúrese de validar los datos que se modificaron en el proceso de compra en el que esta participando.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HN" sz="1600" dirty="0"/>
              <a:t>Si no actualiza la oferta presentada después de la aplicación de adenda, su oferta se convierte invalida por no haber aplicado las modificaciones correspondientes.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HN" sz="1600" dirty="0"/>
              <a:t>Asegúrese de reemplazar la oferta según lo indica la presente guía.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HN" sz="1600" dirty="0"/>
              <a:t>Al terminar el tiempo establecido de recepción de oferta no podrá reemplazar la oferta o aplicar adendas. </a:t>
            </a:r>
          </a:p>
          <a:p>
            <a:pPr algn="ctr"/>
            <a:endParaRPr lang="es-HN" sz="1600" b="1" dirty="0"/>
          </a:p>
        </p:txBody>
      </p:sp>
      <p:pic>
        <p:nvPicPr>
          <p:cNvPr id="2" name="Picture 2" descr="Resultado de imagen de icono de advertencia">
            <a:extLst>
              <a:ext uri="{FF2B5EF4-FFF2-40B4-BE49-F238E27FC236}">
                <a16:creationId xmlns:a16="http://schemas.microsoft.com/office/drawing/2014/main" id="{4C6C9D21-4127-4B9A-9F31-A9B46876B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62" y="2034721"/>
            <a:ext cx="2788557" cy="278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3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E2C3D3-E979-418E-9C2F-F086CFACEF41}"/>
              </a:ext>
            </a:extLst>
          </p:cNvPr>
          <p:cNvSpPr/>
          <p:nvPr/>
        </p:nvSpPr>
        <p:spPr>
          <a:xfrm>
            <a:off x="0" y="0"/>
            <a:ext cx="3483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8AA78F-9FD9-4DB9-867E-36645293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8"/>
          <a:stretch/>
        </p:blipFill>
        <p:spPr>
          <a:xfrm>
            <a:off x="6434138" y="0"/>
            <a:ext cx="2931886" cy="983338"/>
          </a:xfrm>
          <a:prstGeom prst="rect">
            <a:avLst/>
          </a:prstGeom>
        </p:spPr>
      </p:pic>
      <p:pic>
        <p:nvPicPr>
          <p:cNvPr id="1026" name="Picture 2" descr="Homepage">
            <a:extLst>
              <a:ext uri="{FF2B5EF4-FFF2-40B4-BE49-F238E27FC236}">
                <a16:creationId xmlns:a16="http://schemas.microsoft.com/office/drawing/2014/main" id="{73BCA586-3323-480E-88C8-E7B8CDF7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9" y="155347"/>
            <a:ext cx="2676525" cy="6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176536E-E03E-4C78-8695-643F0F43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r="-362"/>
          <a:stretch/>
        </p:blipFill>
        <p:spPr>
          <a:xfrm>
            <a:off x="3637188" y="0"/>
            <a:ext cx="2931887" cy="98333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F893F84-9EDA-438B-886C-86B4102BA1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30" t="70422" r="5645"/>
          <a:stretch/>
        </p:blipFill>
        <p:spPr>
          <a:xfrm>
            <a:off x="867103" y="1189208"/>
            <a:ext cx="10023098" cy="5283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86C101B-A74E-4F7B-AE92-DCE361BCC8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42" t="14609" r="22085"/>
          <a:stretch/>
        </p:blipFill>
        <p:spPr>
          <a:xfrm>
            <a:off x="4164232" y="2067576"/>
            <a:ext cx="6725969" cy="450216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E37687B-7764-4EEF-9652-C8AD14672819}"/>
              </a:ext>
            </a:extLst>
          </p:cNvPr>
          <p:cNvSpPr txBox="1"/>
          <p:nvPr/>
        </p:nvSpPr>
        <p:spPr>
          <a:xfrm>
            <a:off x="493554" y="2990242"/>
            <a:ext cx="3979783" cy="1754326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HN" b="1" dirty="0">
                <a:solidFill>
                  <a:schemeClr val="tx1"/>
                </a:solidFill>
              </a:rPr>
              <a:t>Al momento que el proceso de compra tenga una aplicación de adenda visualizar este tipo de notificación en el correo electrónico, es importante que ingrese a esa notificación y valide los datos.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3150CB-4216-43D3-99E4-F0BF7136221D}"/>
              </a:ext>
            </a:extLst>
          </p:cNvPr>
          <p:cNvSpPr txBox="1"/>
          <p:nvPr/>
        </p:nvSpPr>
        <p:spPr>
          <a:xfrm>
            <a:off x="1600901" y="927002"/>
            <a:ext cx="131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u="sng" dirty="0">
                <a:solidFill>
                  <a:srgbClr val="FF0000"/>
                </a:solidFill>
              </a:rPr>
              <a:t>PASO N°1</a:t>
            </a:r>
            <a:endParaRPr lang="es-ES" b="1" u="sng" dirty="0">
              <a:solidFill>
                <a:srgbClr val="FF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14ADD-B396-4112-9AF7-FC6219BA81EF}"/>
              </a:ext>
            </a:extLst>
          </p:cNvPr>
          <p:cNvSpPr txBox="1"/>
          <p:nvPr/>
        </p:nvSpPr>
        <p:spPr>
          <a:xfrm>
            <a:off x="9621536" y="2122436"/>
            <a:ext cx="131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u="sng" dirty="0">
                <a:solidFill>
                  <a:srgbClr val="FF0000"/>
                </a:solidFill>
              </a:rPr>
              <a:t>PASO N°2</a:t>
            </a:r>
            <a:endParaRPr lang="es-E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3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E2C3D3-E979-418E-9C2F-F086CFACEF41}"/>
              </a:ext>
            </a:extLst>
          </p:cNvPr>
          <p:cNvSpPr/>
          <p:nvPr/>
        </p:nvSpPr>
        <p:spPr>
          <a:xfrm>
            <a:off x="0" y="0"/>
            <a:ext cx="3483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8AA78F-9FD9-4DB9-867E-36645293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8"/>
          <a:stretch/>
        </p:blipFill>
        <p:spPr>
          <a:xfrm>
            <a:off x="6434138" y="0"/>
            <a:ext cx="2931886" cy="983338"/>
          </a:xfrm>
          <a:prstGeom prst="rect">
            <a:avLst/>
          </a:prstGeom>
        </p:spPr>
      </p:pic>
      <p:pic>
        <p:nvPicPr>
          <p:cNvPr id="1026" name="Picture 2" descr="Homepage">
            <a:extLst>
              <a:ext uri="{FF2B5EF4-FFF2-40B4-BE49-F238E27FC236}">
                <a16:creationId xmlns:a16="http://schemas.microsoft.com/office/drawing/2014/main" id="{73BCA586-3323-480E-88C8-E7B8CDF7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9" y="155347"/>
            <a:ext cx="2676525" cy="6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176536E-E03E-4C78-8695-643F0F43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r="-362"/>
          <a:stretch/>
        </p:blipFill>
        <p:spPr>
          <a:xfrm>
            <a:off x="3637188" y="0"/>
            <a:ext cx="2931887" cy="98333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697BA3D-5AB1-4378-96B6-1E3A4F59F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29" y="1515870"/>
            <a:ext cx="8289200" cy="38262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5A20667-FB66-4021-BC2B-834A629838A4}"/>
              </a:ext>
            </a:extLst>
          </p:cNvPr>
          <p:cNvSpPr txBox="1"/>
          <p:nvPr/>
        </p:nvSpPr>
        <p:spPr>
          <a:xfrm>
            <a:off x="7733083" y="4557784"/>
            <a:ext cx="3950863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HN" b="1" dirty="0">
                <a:solidFill>
                  <a:schemeClr val="tx1"/>
                </a:solidFill>
              </a:rPr>
              <a:t>Ingrese a: </a:t>
            </a:r>
            <a:r>
              <a:rPr lang="es-HN" b="1" dirty="0">
                <a:solidFill>
                  <a:schemeClr val="tx1"/>
                </a:solidFill>
                <a:hlinkClick r:id="rId5"/>
              </a:rPr>
              <a:t>www.honducompras.gob.hn</a:t>
            </a:r>
            <a:r>
              <a:rPr lang="es-HN" b="1" dirty="0">
                <a:solidFill>
                  <a:schemeClr val="tx1"/>
                </a:solidFill>
              </a:rPr>
              <a:t> y diríjase a HonduCompras 2.0, incorpore usuario y contraseña.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A25252E-C2A0-4CF2-8A4A-600C7DE57F09}"/>
              </a:ext>
            </a:extLst>
          </p:cNvPr>
          <p:cNvSpPr/>
          <p:nvPr/>
        </p:nvSpPr>
        <p:spPr>
          <a:xfrm>
            <a:off x="7425417" y="2148114"/>
            <a:ext cx="1515383" cy="158205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25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E2C3D3-E979-418E-9C2F-F086CFACEF41}"/>
              </a:ext>
            </a:extLst>
          </p:cNvPr>
          <p:cNvSpPr/>
          <p:nvPr/>
        </p:nvSpPr>
        <p:spPr>
          <a:xfrm>
            <a:off x="0" y="0"/>
            <a:ext cx="3483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8AA78F-9FD9-4DB9-867E-36645293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8"/>
          <a:stretch/>
        </p:blipFill>
        <p:spPr>
          <a:xfrm>
            <a:off x="6434138" y="0"/>
            <a:ext cx="2931886" cy="983338"/>
          </a:xfrm>
          <a:prstGeom prst="rect">
            <a:avLst/>
          </a:prstGeom>
        </p:spPr>
      </p:pic>
      <p:pic>
        <p:nvPicPr>
          <p:cNvPr id="1026" name="Picture 2" descr="Homepage">
            <a:extLst>
              <a:ext uri="{FF2B5EF4-FFF2-40B4-BE49-F238E27FC236}">
                <a16:creationId xmlns:a16="http://schemas.microsoft.com/office/drawing/2014/main" id="{73BCA586-3323-480E-88C8-E7B8CDF7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9" y="155347"/>
            <a:ext cx="2676525" cy="6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176536E-E03E-4C78-8695-643F0F43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r="-362"/>
          <a:stretch/>
        </p:blipFill>
        <p:spPr>
          <a:xfrm>
            <a:off x="3637188" y="0"/>
            <a:ext cx="2931887" cy="98333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9BD459C-0635-458D-B9E0-946D8E4DE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378" y="1287103"/>
            <a:ext cx="9042748" cy="469278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DB76352-CABD-4433-99DB-174DBDE190CC}"/>
              </a:ext>
            </a:extLst>
          </p:cNvPr>
          <p:cNvSpPr txBox="1"/>
          <p:nvPr/>
        </p:nvSpPr>
        <p:spPr>
          <a:xfrm>
            <a:off x="7898691" y="3266013"/>
            <a:ext cx="3950863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HN" b="1" dirty="0">
                <a:solidFill>
                  <a:schemeClr val="tx1"/>
                </a:solidFill>
              </a:rPr>
              <a:t>Identifique Procesos de Compra y haga clic a la lupa para ingresar al espacio de los procesos de compra.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ECC42F4-7C1E-4357-BA5B-39565928B98B}"/>
              </a:ext>
            </a:extLst>
          </p:cNvPr>
          <p:cNvSpPr/>
          <p:nvPr/>
        </p:nvSpPr>
        <p:spPr>
          <a:xfrm>
            <a:off x="7425417" y="2423886"/>
            <a:ext cx="1515383" cy="27577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42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E2C3D3-E979-418E-9C2F-F086CFACEF41}"/>
              </a:ext>
            </a:extLst>
          </p:cNvPr>
          <p:cNvSpPr/>
          <p:nvPr/>
        </p:nvSpPr>
        <p:spPr>
          <a:xfrm>
            <a:off x="0" y="0"/>
            <a:ext cx="3483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8AA78F-9FD9-4DB9-867E-36645293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8"/>
          <a:stretch/>
        </p:blipFill>
        <p:spPr>
          <a:xfrm>
            <a:off x="6434138" y="0"/>
            <a:ext cx="2931886" cy="983338"/>
          </a:xfrm>
          <a:prstGeom prst="rect">
            <a:avLst/>
          </a:prstGeom>
        </p:spPr>
      </p:pic>
      <p:pic>
        <p:nvPicPr>
          <p:cNvPr id="1026" name="Picture 2" descr="Homepage">
            <a:extLst>
              <a:ext uri="{FF2B5EF4-FFF2-40B4-BE49-F238E27FC236}">
                <a16:creationId xmlns:a16="http://schemas.microsoft.com/office/drawing/2014/main" id="{73BCA586-3323-480E-88C8-E7B8CDF7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9" y="155347"/>
            <a:ext cx="2676525" cy="6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176536E-E03E-4C78-8695-643F0F43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r="-362"/>
          <a:stretch/>
        </p:blipFill>
        <p:spPr>
          <a:xfrm>
            <a:off x="3637188" y="0"/>
            <a:ext cx="2931887" cy="9833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D8D962-5306-4EB2-B107-6B1ED799CD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05" b="13660"/>
          <a:stretch/>
        </p:blipFill>
        <p:spPr>
          <a:xfrm>
            <a:off x="581600" y="983338"/>
            <a:ext cx="11028800" cy="297611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F27928F-71D7-4C25-A969-8095A74702DF}"/>
              </a:ext>
            </a:extLst>
          </p:cNvPr>
          <p:cNvSpPr txBox="1"/>
          <p:nvPr/>
        </p:nvSpPr>
        <p:spPr>
          <a:xfrm>
            <a:off x="660068" y="4267499"/>
            <a:ext cx="3950863" cy="2031325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HN" b="1" dirty="0">
                <a:solidFill>
                  <a:schemeClr val="tx1"/>
                </a:solidFill>
              </a:rPr>
              <a:t>Al estar en procesos de compra, puede utilizar la sección de Buscar Proceso con </a:t>
            </a:r>
            <a:r>
              <a:rPr lang="es-HN" b="1" dirty="0">
                <a:solidFill>
                  <a:srgbClr val="FF0000"/>
                </a:solidFill>
              </a:rPr>
              <a:t>PALABRAS DE REFERENCIA</a:t>
            </a:r>
            <a:r>
              <a:rPr lang="es-HN" b="1" dirty="0">
                <a:solidFill>
                  <a:schemeClr val="tx1"/>
                </a:solidFill>
              </a:rPr>
              <a:t> que distinguen el proceso en el que participo y en </a:t>
            </a:r>
            <a:r>
              <a:rPr lang="es-HN" b="1" dirty="0">
                <a:solidFill>
                  <a:srgbClr val="FF0000"/>
                </a:solidFill>
              </a:rPr>
              <a:t>LETRA MAYUSCULA</a:t>
            </a:r>
            <a:r>
              <a:rPr lang="es-HN" b="1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HN" b="1" dirty="0">
                <a:solidFill>
                  <a:schemeClr val="tx1"/>
                </a:solidFill>
              </a:rPr>
              <a:t>Al tenerlo identificado haga clic en Detalle.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0EC82F-9F07-4347-9A43-F493F8885312}"/>
              </a:ext>
            </a:extLst>
          </p:cNvPr>
          <p:cNvSpPr txBox="1"/>
          <p:nvPr/>
        </p:nvSpPr>
        <p:spPr>
          <a:xfrm>
            <a:off x="2394858" y="2358894"/>
            <a:ext cx="1480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100" dirty="0"/>
              <a:t>CAPACITACION</a:t>
            </a:r>
            <a:endParaRPr lang="es-ES" sz="11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7B0AE5C-9FB0-4127-9EEE-38F3A3CDA110}"/>
              </a:ext>
            </a:extLst>
          </p:cNvPr>
          <p:cNvSpPr/>
          <p:nvPr/>
        </p:nvSpPr>
        <p:spPr>
          <a:xfrm>
            <a:off x="2161601" y="2377375"/>
            <a:ext cx="1515383" cy="27577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B9FDE34-233B-48A1-8F96-02C1EF2038C0}"/>
              </a:ext>
            </a:extLst>
          </p:cNvPr>
          <p:cNvSpPr txBox="1"/>
          <p:nvPr/>
        </p:nvSpPr>
        <p:spPr>
          <a:xfrm>
            <a:off x="581600" y="2305033"/>
            <a:ext cx="124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/>
              <a:t>Buscador</a:t>
            </a:r>
            <a:endParaRPr lang="es-ES" b="1" dirty="0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15478E53-AB91-4224-8D0C-7E139F983BCD}"/>
              </a:ext>
            </a:extLst>
          </p:cNvPr>
          <p:cNvSpPr/>
          <p:nvPr/>
        </p:nvSpPr>
        <p:spPr>
          <a:xfrm>
            <a:off x="1657578" y="2377375"/>
            <a:ext cx="388936" cy="26161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331F0B9-C3D8-478D-85E7-18A4CB6B5F04}"/>
              </a:ext>
            </a:extLst>
          </p:cNvPr>
          <p:cNvSpPr/>
          <p:nvPr/>
        </p:nvSpPr>
        <p:spPr>
          <a:xfrm>
            <a:off x="10856686" y="3429000"/>
            <a:ext cx="753714" cy="35922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15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E2C3D3-E979-418E-9C2F-F086CFACEF41}"/>
              </a:ext>
            </a:extLst>
          </p:cNvPr>
          <p:cNvSpPr/>
          <p:nvPr/>
        </p:nvSpPr>
        <p:spPr>
          <a:xfrm>
            <a:off x="0" y="0"/>
            <a:ext cx="3483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8AA78F-9FD9-4DB9-867E-36645293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8"/>
          <a:stretch/>
        </p:blipFill>
        <p:spPr>
          <a:xfrm>
            <a:off x="6434138" y="0"/>
            <a:ext cx="2931886" cy="983338"/>
          </a:xfrm>
          <a:prstGeom prst="rect">
            <a:avLst/>
          </a:prstGeom>
        </p:spPr>
      </p:pic>
      <p:pic>
        <p:nvPicPr>
          <p:cNvPr id="1026" name="Picture 2" descr="Homepage">
            <a:extLst>
              <a:ext uri="{FF2B5EF4-FFF2-40B4-BE49-F238E27FC236}">
                <a16:creationId xmlns:a16="http://schemas.microsoft.com/office/drawing/2014/main" id="{73BCA586-3323-480E-88C8-E7B8CDF7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9" y="155347"/>
            <a:ext cx="2676525" cy="6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176536E-E03E-4C78-8695-643F0F43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r="-362"/>
          <a:stretch/>
        </p:blipFill>
        <p:spPr>
          <a:xfrm>
            <a:off x="3637188" y="0"/>
            <a:ext cx="2931887" cy="98333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44B9EB5-72DB-49FB-9F33-417C8688E3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32" t="14321" r="10000" b="59315"/>
          <a:stretch/>
        </p:blipFill>
        <p:spPr>
          <a:xfrm>
            <a:off x="835568" y="1003799"/>
            <a:ext cx="8810783" cy="180715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409696D-A621-4D9B-82F1-130DC2A442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534"/>
          <a:stretch/>
        </p:blipFill>
        <p:spPr>
          <a:xfrm>
            <a:off x="451178" y="2338772"/>
            <a:ext cx="9303905" cy="218968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30321EA-2999-4D3A-A121-9978A775A51A}"/>
              </a:ext>
            </a:extLst>
          </p:cNvPr>
          <p:cNvSpPr txBox="1"/>
          <p:nvPr/>
        </p:nvSpPr>
        <p:spPr>
          <a:xfrm>
            <a:off x="617855" y="4776293"/>
            <a:ext cx="5187860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HN" b="1" dirty="0">
                <a:solidFill>
                  <a:schemeClr val="tx1"/>
                </a:solidFill>
              </a:rPr>
              <a:t>Al estar en el Resumen del Proceso haga clic en Comprobantes y valide las Adendas  aplicadas al proceso.</a:t>
            </a:r>
          </a:p>
        </p:txBody>
      </p:sp>
      <p:sp>
        <p:nvSpPr>
          <p:cNvPr id="5" name="Flecha: hacia la izquierda 4">
            <a:extLst>
              <a:ext uri="{FF2B5EF4-FFF2-40B4-BE49-F238E27FC236}">
                <a16:creationId xmlns:a16="http://schemas.microsoft.com/office/drawing/2014/main" id="{DF946BEB-58E9-483E-8155-D24479B67BE5}"/>
              </a:ext>
            </a:extLst>
          </p:cNvPr>
          <p:cNvSpPr/>
          <p:nvPr/>
        </p:nvSpPr>
        <p:spPr>
          <a:xfrm>
            <a:off x="9583880" y="2415320"/>
            <a:ext cx="440964" cy="346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851F50A-DBC0-4AD4-9124-25F731D93F30}"/>
              </a:ext>
            </a:extLst>
          </p:cNvPr>
          <p:cNvSpPr txBox="1"/>
          <p:nvPr/>
        </p:nvSpPr>
        <p:spPr>
          <a:xfrm>
            <a:off x="10133576" y="2184725"/>
            <a:ext cx="1991636" cy="2308324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HN" b="1" dirty="0">
                <a:solidFill>
                  <a:schemeClr val="tx1"/>
                </a:solidFill>
              </a:rPr>
              <a:t>Al hacer clic en Volver al Principio le llevara directamente a la sección de inicio. </a:t>
            </a:r>
          </a:p>
          <a:p>
            <a:pPr algn="just"/>
            <a:endParaRPr lang="es-HN" b="1" dirty="0">
              <a:solidFill>
                <a:schemeClr val="tx1"/>
              </a:solidFill>
            </a:endParaRPr>
          </a:p>
          <a:p>
            <a:pPr algn="just"/>
            <a:r>
              <a:rPr lang="es-HN" b="1" dirty="0">
                <a:solidFill>
                  <a:schemeClr val="tx1"/>
                </a:solidFill>
              </a:rPr>
              <a:t>Y presione </a:t>
            </a:r>
            <a:r>
              <a:rPr lang="es-HN" b="1" dirty="0">
                <a:solidFill>
                  <a:srgbClr val="FF0000"/>
                </a:solidFill>
              </a:rPr>
              <a:t>Ir al Proceso</a:t>
            </a:r>
            <a:r>
              <a:rPr lang="es-HN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7DC3F82-B5B7-42C9-A1E4-77A3A68A10E9}"/>
              </a:ext>
            </a:extLst>
          </p:cNvPr>
          <p:cNvSpPr/>
          <p:nvPr/>
        </p:nvSpPr>
        <p:spPr>
          <a:xfrm>
            <a:off x="8130968" y="2432781"/>
            <a:ext cx="1515383" cy="27577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0FF3AE6-01F9-4086-84F6-C8C4703C975C}"/>
              </a:ext>
            </a:extLst>
          </p:cNvPr>
          <p:cNvSpPr/>
          <p:nvPr/>
        </p:nvSpPr>
        <p:spPr>
          <a:xfrm>
            <a:off x="8888659" y="1783787"/>
            <a:ext cx="695221" cy="30714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364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E2C3D3-E979-418E-9C2F-F086CFACEF41}"/>
              </a:ext>
            </a:extLst>
          </p:cNvPr>
          <p:cNvSpPr/>
          <p:nvPr/>
        </p:nvSpPr>
        <p:spPr>
          <a:xfrm>
            <a:off x="0" y="0"/>
            <a:ext cx="3483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8AA78F-9FD9-4DB9-867E-36645293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8"/>
          <a:stretch/>
        </p:blipFill>
        <p:spPr>
          <a:xfrm>
            <a:off x="6434138" y="0"/>
            <a:ext cx="2931886" cy="983338"/>
          </a:xfrm>
          <a:prstGeom prst="rect">
            <a:avLst/>
          </a:prstGeom>
        </p:spPr>
      </p:pic>
      <p:pic>
        <p:nvPicPr>
          <p:cNvPr id="1026" name="Picture 2" descr="Homepage">
            <a:extLst>
              <a:ext uri="{FF2B5EF4-FFF2-40B4-BE49-F238E27FC236}">
                <a16:creationId xmlns:a16="http://schemas.microsoft.com/office/drawing/2014/main" id="{73BCA586-3323-480E-88C8-E7B8CDF7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9" y="155347"/>
            <a:ext cx="2676525" cy="6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176536E-E03E-4C78-8695-643F0F43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r="-362"/>
          <a:stretch/>
        </p:blipFill>
        <p:spPr>
          <a:xfrm>
            <a:off x="3637188" y="0"/>
            <a:ext cx="2931887" cy="98333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7F84A16-FBFC-4793-A1AD-B36BF08E40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74" r="32329" b="46148"/>
          <a:stretch/>
        </p:blipFill>
        <p:spPr>
          <a:xfrm>
            <a:off x="579603" y="1261240"/>
            <a:ext cx="5854535" cy="21677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2257957-C7BA-47F5-B2F0-F474399147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43" r="15224" b="26531"/>
          <a:stretch/>
        </p:blipFill>
        <p:spPr>
          <a:xfrm>
            <a:off x="4004443" y="2753691"/>
            <a:ext cx="6049080" cy="394896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608408A-F402-4797-A7FA-2ACED58DE97F}"/>
              </a:ext>
            </a:extLst>
          </p:cNvPr>
          <p:cNvSpPr txBox="1"/>
          <p:nvPr/>
        </p:nvSpPr>
        <p:spPr>
          <a:xfrm>
            <a:off x="7004140" y="1329176"/>
            <a:ext cx="3591289" cy="1200329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HN" b="1" dirty="0">
                <a:solidFill>
                  <a:schemeClr val="tx1"/>
                </a:solidFill>
              </a:rPr>
              <a:t>En la sección de línea de tiempo  encontrara un mensaje en color rojo indicándole que hay Modificación en el proceso.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C73720-521E-4395-B8B7-A37B43DFFA08}"/>
              </a:ext>
            </a:extLst>
          </p:cNvPr>
          <p:cNvSpPr txBox="1"/>
          <p:nvPr/>
        </p:nvSpPr>
        <p:spPr>
          <a:xfrm>
            <a:off x="5208495" y="5214985"/>
            <a:ext cx="3591289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HN" b="1" dirty="0">
                <a:solidFill>
                  <a:schemeClr val="tx1"/>
                </a:solidFill>
              </a:rPr>
              <a:t>Ejemplo del mensaje y demostración de las modificaciones que ha tenido el proceso.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4975314-196D-4714-ADD5-2B55E6CF09FA}"/>
              </a:ext>
            </a:extLst>
          </p:cNvPr>
          <p:cNvSpPr/>
          <p:nvPr/>
        </p:nvSpPr>
        <p:spPr>
          <a:xfrm>
            <a:off x="623094" y="3018972"/>
            <a:ext cx="1713706" cy="27577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995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E2C3D3-E979-418E-9C2F-F086CFACEF41}"/>
              </a:ext>
            </a:extLst>
          </p:cNvPr>
          <p:cNvSpPr/>
          <p:nvPr/>
        </p:nvSpPr>
        <p:spPr>
          <a:xfrm>
            <a:off x="0" y="0"/>
            <a:ext cx="3483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8AA78F-9FD9-4DB9-867E-36645293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8"/>
          <a:stretch/>
        </p:blipFill>
        <p:spPr>
          <a:xfrm>
            <a:off x="6434138" y="0"/>
            <a:ext cx="2931886" cy="983338"/>
          </a:xfrm>
          <a:prstGeom prst="rect">
            <a:avLst/>
          </a:prstGeom>
        </p:spPr>
      </p:pic>
      <p:pic>
        <p:nvPicPr>
          <p:cNvPr id="1026" name="Picture 2" descr="Homepage">
            <a:extLst>
              <a:ext uri="{FF2B5EF4-FFF2-40B4-BE49-F238E27FC236}">
                <a16:creationId xmlns:a16="http://schemas.microsoft.com/office/drawing/2014/main" id="{73BCA586-3323-480E-88C8-E7B8CDF7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9" y="155347"/>
            <a:ext cx="2676525" cy="6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176536E-E03E-4C78-8695-643F0F43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r="-362"/>
          <a:stretch/>
        </p:blipFill>
        <p:spPr>
          <a:xfrm>
            <a:off x="3637188" y="0"/>
            <a:ext cx="2931887" cy="98333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824BE1C-9069-437F-BA6D-FB28D574B2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55" r="20026"/>
          <a:stretch/>
        </p:blipFill>
        <p:spPr>
          <a:xfrm>
            <a:off x="494431" y="1060231"/>
            <a:ext cx="8076207" cy="47375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20D3804-F77F-435E-A851-17BCC93D0C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596" t="50000" r="23179" b="40685"/>
          <a:stretch/>
        </p:blipFill>
        <p:spPr>
          <a:xfrm>
            <a:off x="8716726" y="4210395"/>
            <a:ext cx="1552669" cy="79515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8C69251-5B16-42A9-AA41-F9F2DB941889}"/>
              </a:ext>
            </a:extLst>
          </p:cNvPr>
          <p:cNvSpPr txBox="1"/>
          <p:nvPr/>
        </p:nvSpPr>
        <p:spPr>
          <a:xfrm>
            <a:off x="8106280" y="2371455"/>
            <a:ext cx="3591289" cy="646331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HN" b="1" dirty="0">
                <a:solidFill>
                  <a:schemeClr val="tx1"/>
                </a:solidFill>
              </a:rPr>
              <a:t>Visualice </a:t>
            </a:r>
            <a:r>
              <a:rPr lang="es-HN" b="1" dirty="0">
                <a:solidFill>
                  <a:srgbClr val="FF0000"/>
                </a:solidFill>
              </a:rPr>
              <a:t>Mis Ofertas</a:t>
            </a:r>
            <a:r>
              <a:rPr lang="es-HN" b="1" dirty="0">
                <a:solidFill>
                  <a:schemeClr val="tx1"/>
                </a:solidFill>
              </a:rPr>
              <a:t>, haga clic en Opciones y haga clic en </a:t>
            </a:r>
            <a:r>
              <a:rPr lang="es-HN" b="1" dirty="0">
                <a:solidFill>
                  <a:srgbClr val="FF0000"/>
                </a:solidFill>
              </a:rPr>
              <a:t>Copiar</a:t>
            </a:r>
            <a:r>
              <a:rPr lang="es-HN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F5821D9-FC0E-44BF-AF7D-D36E2890D37F}"/>
              </a:ext>
            </a:extLst>
          </p:cNvPr>
          <p:cNvSpPr/>
          <p:nvPr/>
        </p:nvSpPr>
        <p:spPr>
          <a:xfrm>
            <a:off x="7794171" y="4005943"/>
            <a:ext cx="667658" cy="32306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01247F8-5431-43F2-8731-DA64CB0D1087}"/>
              </a:ext>
            </a:extLst>
          </p:cNvPr>
          <p:cNvSpPr/>
          <p:nvPr/>
        </p:nvSpPr>
        <p:spPr>
          <a:xfrm>
            <a:off x="8672338" y="4332201"/>
            <a:ext cx="1597057" cy="51557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F86B3328-6BD6-4797-ADC9-706C107A7700}"/>
              </a:ext>
            </a:extLst>
          </p:cNvPr>
          <p:cNvSpPr/>
          <p:nvPr/>
        </p:nvSpPr>
        <p:spPr>
          <a:xfrm rot="1758293">
            <a:off x="8400220" y="4151147"/>
            <a:ext cx="326619" cy="3230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81799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559</Words>
  <Application>Microsoft Macintosh PowerPoint</Application>
  <PresentationFormat>Panorámica</PresentationFormat>
  <Paragraphs>46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yamis marilu molina figueroa</dc:creator>
  <cp:lastModifiedBy>Fabiola Rivera</cp:lastModifiedBy>
  <cp:revision>23</cp:revision>
  <dcterms:created xsi:type="dcterms:W3CDTF">2020-03-22T02:59:27Z</dcterms:created>
  <dcterms:modified xsi:type="dcterms:W3CDTF">2020-10-26T22:28:04Z</dcterms:modified>
</cp:coreProperties>
</file>